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118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7029" y="107950"/>
            <a:ext cx="438150" cy="474980"/>
          </a:xfrm>
          <a:custGeom>
            <a:avLst/>
            <a:gdLst/>
            <a:ahLst/>
            <a:cxnLst/>
            <a:rect l="l" t="t" r="r" b="b"/>
            <a:pathLst>
              <a:path w="438150" h="474980">
                <a:moveTo>
                  <a:pt x="438150" y="0"/>
                </a:moveTo>
                <a:lnTo>
                  <a:pt x="0" y="0"/>
                </a:lnTo>
                <a:lnTo>
                  <a:pt x="0" y="474979"/>
                </a:lnTo>
                <a:lnTo>
                  <a:pt x="218440" y="474979"/>
                </a:lnTo>
                <a:lnTo>
                  <a:pt x="438150" y="474979"/>
                </a:lnTo>
                <a:lnTo>
                  <a:pt x="438150" y="0"/>
                </a:lnTo>
                <a:close/>
              </a:path>
            </a:pathLst>
          </a:custGeom>
          <a:solidFill>
            <a:srgbClr val="FF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300" y="109220"/>
            <a:ext cx="327659" cy="47370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90219" y="530859"/>
            <a:ext cx="422909" cy="473709"/>
          </a:xfrm>
          <a:custGeom>
            <a:avLst/>
            <a:gdLst/>
            <a:ahLst/>
            <a:cxnLst/>
            <a:rect l="l" t="t" r="r" b="b"/>
            <a:pathLst>
              <a:path w="422909" h="473709">
                <a:moveTo>
                  <a:pt x="422910" y="0"/>
                </a:moveTo>
                <a:lnTo>
                  <a:pt x="0" y="0"/>
                </a:lnTo>
                <a:lnTo>
                  <a:pt x="0" y="473710"/>
                </a:lnTo>
                <a:lnTo>
                  <a:pt x="210820" y="473710"/>
                </a:lnTo>
                <a:lnTo>
                  <a:pt x="422910" y="473710"/>
                </a:lnTo>
                <a:lnTo>
                  <a:pt x="42291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790" y="532129"/>
            <a:ext cx="368300" cy="47244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458470"/>
            <a:ext cx="560070" cy="42163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11200" y="0"/>
            <a:ext cx="31750" cy="1052830"/>
          </a:xfrm>
          <a:custGeom>
            <a:avLst/>
            <a:gdLst/>
            <a:ahLst/>
            <a:cxnLst/>
            <a:rect l="l" t="t" r="r" b="b"/>
            <a:pathLst>
              <a:path w="31750" h="1052830">
                <a:moveTo>
                  <a:pt x="31750" y="565150"/>
                </a:moveTo>
                <a:lnTo>
                  <a:pt x="0" y="565150"/>
                </a:lnTo>
                <a:lnTo>
                  <a:pt x="0" y="1052830"/>
                </a:lnTo>
                <a:lnTo>
                  <a:pt x="31750" y="1052830"/>
                </a:lnTo>
                <a:lnTo>
                  <a:pt x="31750" y="565150"/>
                </a:lnTo>
                <a:close/>
              </a:path>
              <a:path w="31750" h="1052830">
                <a:moveTo>
                  <a:pt x="31750" y="0"/>
                </a:moveTo>
                <a:lnTo>
                  <a:pt x="0" y="0"/>
                </a:lnTo>
                <a:lnTo>
                  <a:pt x="0" y="535952"/>
                </a:lnTo>
                <a:lnTo>
                  <a:pt x="31750" y="535952"/>
                </a:lnTo>
                <a:lnTo>
                  <a:pt x="3175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60" y="535940"/>
            <a:ext cx="8225790" cy="292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9290" y="2015490"/>
            <a:ext cx="780541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76120" y="3524250"/>
            <a:ext cx="5191759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7029" y="107950"/>
            <a:ext cx="438150" cy="474980"/>
          </a:xfrm>
          <a:custGeom>
            <a:avLst/>
            <a:gdLst/>
            <a:ahLst/>
            <a:cxnLst/>
            <a:rect l="l" t="t" r="r" b="b"/>
            <a:pathLst>
              <a:path w="438150" h="474980">
                <a:moveTo>
                  <a:pt x="438150" y="0"/>
                </a:moveTo>
                <a:lnTo>
                  <a:pt x="0" y="0"/>
                </a:lnTo>
                <a:lnTo>
                  <a:pt x="0" y="474979"/>
                </a:lnTo>
                <a:lnTo>
                  <a:pt x="218440" y="474979"/>
                </a:lnTo>
                <a:lnTo>
                  <a:pt x="438150" y="474979"/>
                </a:lnTo>
                <a:lnTo>
                  <a:pt x="438150" y="0"/>
                </a:lnTo>
                <a:close/>
              </a:path>
            </a:pathLst>
          </a:custGeom>
          <a:solidFill>
            <a:srgbClr val="FF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300" y="109220"/>
            <a:ext cx="327659" cy="47370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90219" y="530859"/>
            <a:ext cx="422909" cy="473709"/>
          </a:xfrm>
          <a:custGeom>
            <a:avLst/>
            <a:gdLst/>
            <a:ahLst/>
            <a:cxnLst/>
            <a:rect l="l" t="t" r="r" b="b"/>
            <a:pathLst>
              <a:path w="422909" h="473709">
                <a:moveTo>
                  <a:pt x="422910" y="0"/>
                </a:moveTo>
                <a:lnTo>
                  <a:pt x="0" y="0"/>
                </a:lnTo>
                <a:lnTo>
                  <a:pt x="0" y="473710"/>
                </a:lnTo>
                <a:lnTo>
                  <a:pt x="210820" y="473710"/>
                </a:lnTo>
                <a:lnTo>
                  <a:pt x="422910" y="473710"/>
                </a:lnTo>
                <a:lnTo>
                  <a:pt x="42291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790" y="532129"/>
            <a:ext cx="368300" cy="47244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458470"/>
            <a:ext cx="560070" cy="42163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11200" y="0"/>
            <a:ext cx="31750" cy="1052830"/>
          </a:xfrm>
          <a:custGeom>
            <a:avLst/>
            <a:gdLst/>
            <a:ahLst/>
            <a:cxnLst/>
            <a:rect l="l" t="t" r="r" b="b"/>
            <a:pathLst>
              <a:path w="31750" h="1052830">
                <a:moveTo>
                  <a:pt x="31750" y="565150"/>
                </a:moveTo>
                <a:lnTo>
                  <a:pt x="0" y="565150"/>
                </a:lnTo>
                <a:lnTo>
                  <a:pt x="0" y="1052830"/>
                </a:lnTo>
                <a:lnTo>
                  <a:pt x="31750" y="1052830"/>
                </a:lnTo>
                <a:lnTo>
                  <a:pt x="31750" y="565150"/>
                </a:lnTo>
                <a:close/>
              </a:path>
              <a:path w="31750" h="1052830">
                <a:moveTo>
                  <a:pt x="31750" y="0"/>
                </a:moveTo>
                <a:lnTo>
                  <a:pt x="0" y="0"/>
                </a:lnTo>
                <a:lnTo>
                  <a:pt x="0" y="535952"/>
                </a:lnTo>
                <a:lnTo>
                  <a:pt x="31750" y="535952"/>
                </a:lnTo>
                <a:lnTo>
                  <a:pt x="3175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60" y="535940"/>
            <a:ext cx="8225790" cy="292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320" y="1786890"/>
            <a:ext cx="8595359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870" y="1558289"/>
            <a:ext cx="8524875" cy="412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469" y="6465738"/>
            <a:ext cx="736600" cy="36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720"/>
              </a:lnSpc>
            </a:pPr>
            <a:r>
              <a:rPr dirty="0"/>
              <a:t>20.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" y="6432550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19.1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xfrm>
            <a:off x="2057400" y="2057400"/>
            <a:ext cx="5191759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38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 Layer: </a:t>
            </a:r>
            <a:r>
              <a:rPr dirty="0"/>
              <a:t> </a:t>
            </a:r>
            <a:r>
              <a:rPr spc="-10" dirty="0"/>
              <a:t>Logical</a:t>
            </a:r>
            <a:r>
              <a:rPr spc="-215" dirty="0"/>
              <a:t> </a:t>
            </a:r>
            <a:r>
              <a:rPr spc="-10" dirty="0"/>
              <a:t>Addressing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7819" y="6540500"/>
            <a:ext cx="592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Copyright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©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McGraw-Hill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Companies,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Permission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reproduction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15" dirty="0">
                <a:latin typeface="Times New Roman"/>
                <a:cs typeface="Times New Roman"/>
              </a:rPr>
              <a:t>display.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90600"/>
            <a:ext cx="8686800" cy="520700"/>
          </a:xfrm>
          <a:custGeom>
            <a:avLst/>
            <a:gdLst/>
            <a:ahLst/>
            <a:cxnLst/>
            <a:rect l="l" t="t" r="r" b="b"/>
            <a:pathLst>
              <a:path w="8686800" h="520700">
                <a:moveTo>
                  <a:pt x="8686800" y="0"/>
                </a:moveTo>
                <a:lnTo>
                  <a:pt x="0" y="0"/>
                </a:lnTo>
                <a:lnTo>
                  <a:pt x="0" y="520700"/>
                </a:lnTo>
                <a:lnTo>
                  <a:pt x="4343400" y="520700"/>
                </a:lnTo>
                <a:lnTo>
                  <a:pt x="8686800" y="52070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070" y="1024890"/>
            <a:ext cx="7945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Find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30" dirty="0">
                <a:latin typeface="Times New Roman"/>
                <a:cs typeface="Times New Roman"/>
              </a:rPr>
              <a:t>error,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30" dirty="0">
                <a:latin typeface="Times New Roman"/>
                <a:cs typeface="Times New Roman"/>
              </a:rPr>
              <a:t>any,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following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IPv4</a:t>
            </a:r>
            <a:r>
              <a:rPr sz="2800" b="1" i="1" spc="-5" dirty="0">
                <a:latin typeface="Times New Roman"/>
                <a:cs typeface="Times New Roman"/>
              </a:rPr>
              <a:t> addresses.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19.3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79" y="1449069"/>
            <a:ext cx="3600450" cy="20739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469" y="3691890"/>
            <a:ext cx="7829550" cy="258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ts val="3354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There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must </a:t>
            </a:r>
            <a:r>
              <a:rPr sz="2800" b="1" i="1" dirty="0">
                <a:latin typeface="Times New Roman"/>
                <a:cs typeface="Times New Roman"/>
              </a:rPr>
              <a:t>be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no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leading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zero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(045).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ts val="3354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There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 </a:t>
            </a:r>
            <a:r>
              <a:rPr sz="2800" b="1" i="1" dirty="0">
                <a:latin typeface="Times New Roman"/>
                <a:cs typeface="Times New Roman"/>
              </a:rPr>
              <a:t>be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 more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than </a:t>
            </a:r>
            <a:r>
              <a:rPr sz="2800" b="1" i="1" dirty="0">
                <a:latin typeface="Times New Roman"/>
                <a:cs typeface="Times New Roman"/>
              </a:rPr>
              <a:t>four </a:t>
            </a:r>
            <a:r>
              <a:rPr sz="2800" b="1" i="1" spc="-10" dirty="0">
                <a:latin typeface="Times New Roman"/>
                <a:cs typeface="Times New Roman"/>
              </a:rPr>
              <a:t>numbers.</a:t>
            </a:r>
            <a:endParaRPr sz="2800">
              <a:latin typeface="Times New Roman"/>
              <a:cs typeface="Times New Roman"/>
            </a:endParaRPr>
          </a:p>
          <a:p>
            <a:pPr marL="346710" indent="-33401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4671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needs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be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less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than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equal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255.</a:t>
            </a:r>
            <a:endParaRPr sz="2800">
              <a:latin typeface="Times New Roman"/>
              <a:cs typeface="Times New Roman"/>
            </a:endParaRPr>
          </a:p>
          <a:p>
            <a:pPr marL="365125" marR="397510" indent="-35306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54965" algn="l"/>
              </a:tabLst>
            </a:pP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7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mixture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binary </a:t>
            </a:r>
            <a:r>
              <a:rPr sz="2800" b="1" i="1" dirty="0">
                <a:latin typeface="Times New Roman"/>
                <a:cs typeface="Times New Roman"/>
              </a:rPr>
              <a:t>notation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5" dirty="0">
                <a:latin typeface="Times New Roman"/>
                <a:cs typeface="Times New Roman"/>
              </a:rPr>
              <a:t> dotted-decimal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notation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5" dirty="0">
                <a:latin typeface="Times New Roman"/>
                <a:cs typeface="Times New Roman"/>
              </a:rPr>
              <a:t> not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allowed.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10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6579" y="339090"/>
            <a:ext cx="436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20.6	</a:t>
            </a:r>
            <a:r>
              <a:rPr dirty="0"/>
              <a:t>Next</a:t>
            </a:r>
            <a:r>
              <a:rPr spc="-20" dirty="0"/>
              <a:t> </a:t>
            </a:r>
            <a:r>
              <a:rPr dirty="0"/>
              <a:t>header</a:t>
            </a:r>
            <a:r>
              <a:rPr spc="-20" dirty="0"/>
              <a:t> </a:t>
            </a:r>
            <a:r>
              <a:rPr dirty="0"/>
              <a:t>codes</a:t>
            </a:r>
            <a:r>
              <a:rPr spc="-2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IPv6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687069"/>
            <a:ext cx="5932170" cy="53238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20.41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880" y="491490"/>
            <a:ext cx="5898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20.7	</a:t>
            </a:r>
            <a:r>
              <a:rPr spc="-5" dirty="0"/>
              <a:t>Priorities</a:t>
            </a:r>
            <a:r>
              <a:rPr spc="10" dirty="0"/>
              <a:t> </a:t>
            </a:r>
            <a:r>
              <a:rPr dirty="0"/>
              <a:t>for</a:t>
            </a:r>
            <a:r>
              <a:rPr spc="-5" dirty="0"/>
              <a:t> congestion-controlled</a:t>
            </a:r>
            <a:r>
              <a:rPr spc="5" dirty="0"/>
              <a:t> </a:t>
            </a:r>
            <a:r>
              <a:rPr spc="-10" dirty="0"/>
              <a:t>traffic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596" y="1072000"/>
            <a:ext cx="7734017" cy="50528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20.42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950" y="796290"/>
            <a:ext cx="6310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20.8	</a:t>
            </a:r>
            <a:r>
              <a:rPr spc="-5" dirty="0"/>
              <a:t>Priorities</a:t>
            </a:r>
            <a:r>
              <a:rPr spc="10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spc="-5" dirty="0"/>
              <a:t>noncongestion-controlled</a:t>
            </a:r>
            <a:r>
              <a:rPr spc="15" dirty="0"/>
              <a:t> </a:t>
            </a:r>
            <a:r>
              <a:rPr spc="-10" dirty="0"/>
              <a:t>traffic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923" y="1342217"/>
            <a:ext cx="8173671" cy="22603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20.43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79" y="491490"/>
            <a:ext cx="690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20.9	</a:t>
            </a:r>
            <a:r>
              <a:rPr dirty="0"/>
              <a:t>Comparison </a:t>
            </a:r>
            <a:r>
              <a:rPr spc="-5" dirty="0"/>
              <a:t>between IPv4</a:t>
            </a:r>
            <a:r>
              <a:rPr dirty="0"/>
              <a:t> and</a:t>
            </a:r>
            <a:r>
              <a:rPr spc="-5" dirty="0"/>
              <a:t> IPv6</a:t>
            </a:r>
            <a:r>
              <a:rPr spc="10" dirty="0"/>
              <a:t> </a:t>
            </a:r>
            <a:r>
              <a:rPr dirty="0"/>
              <a:t>packet</a:t>
            </a:r>
            <a:r>
              <a:rPr spc="-20" dirty="0"/>
              <a:t> </a:t>
            </a:r>
            <a:r>
              <a:rPr dirty="0"/>
              <a:t>headers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446" y="1040843"/>
            <a:ext cx="8576492" cy="44552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20.44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796290"/>
            <a:ext cx="4228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20.17	</a:t>
            </a:r>
            <a:r>
              <a:rPr spc="-5" dirty="0"/>
              <a:t>Extension</a:t>
            </a:r>
            <a:r>
              <a:rPr spc="-20" dirty="0"/>
              <a:t> </a:t>
            </a:r>
            <a:r>
              <a:rPr dirty="0"/>
              <a:t>header</a:t>
            </a:r>
            <a:r>
              <a:rPr spc="-20" dirty="0"/>
              <a:t> </a:t>
            </a:r>
            <a:r>
              <a:rPr spc="-5" dirty="0"/>
              <a:t>types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90" y="1851121"/>
            <a:ext cx="6724103" cy="34765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20.45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70" y="491490"/>
            <a:ext cx="8212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27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20.10	</a:t>
            </a:r>
            <a:r>
              <a:rPr dirty="0"/>
              <a:t>Comparison</a:t>
            </a:r>
            <a:r>
              <a:rPr spc="10" dirty="0"/>
              <a:t> </a:t>
            </a:r>
            <a:r>
              <a:rPr spc="-5" dirty="0"/>
              <a:t>between</a:t>
            </a:r>
            <a:r>
              <a:rPr spc="15" dirty="0"/>
              <a:t> </a:t>
            </a:r>
            <a:r>
              <a:rPr spc="-5" dirty="0"/>
              <a:t>IPv4</a:t>
            </a:r>
            <a:r>
              <a:rPr spc="10" dirty="0"/>
              <a:t> </a:t>
            </a:r>
            <a:r>
              <a:rPr spc="-5" dirty="0"/>
              <a:t>options</a:t>
            </a:r>
            <a:r>
              <a:rPr spc="1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IPv6</a:t>
            </a:r>
            <a:r>
              <a:rPr spc="15" dirty="0"/>
              <a:t> </a:t>
            </a:r>
            <a:r>
              <a:rPr spc="-5" dirty="0"/>
              <a:t>extension</a:t>
            </a:r>
            <a:r>
              <a:rPr spc="10" dirty="0"/>
              <a:t> </a:t>
            </a:r>
            <a:r>
              <a:rPr spc="-5" dirty="0"/>
              <a:t>headers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544" y="1096379"/>
            <a:ext cx="8564660" cy="3533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20.46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800" y="440690"/>
            <a:ext cx="7699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20-4</a:t>
            </a:r>
            <a:r>
              <a:rPr sz="3200" i="0" spc="-5" dirty="0">
                <a:latin typeface="Times New Roman"/>
                <a:cs typeface="Times New Roman"/>
              </a:rPr>
              <a:t> </a:t>
            </a:r>
            <a:r>
              <a:rPr sz="3200" i="0" spc="60" dirty="0">
                <a:latin typeface="Times New Roman"/>
                <a:cs typeface="Times New Roman"/>
              </a:rPr>
              <a:t>TRANSITIONFROM</a:t>
            </a:r>
            <a:r>
              <a:rPr sz="3200" i="0" spc="-190" dirty="0">
                <a:latin typeface="Times New Roman"/>
                <a:cs typeface="Times New Roman"/>
              </a:rPr>
              <a:t> </a:t>
            </a:r>
            <a:r>
              <a:rPr sz="3200" i="0" spc="160" dirty="0">
                <a:latin typeface="Times New Roman"/>
                <a:cs typeface="Times New Roman"/>
              </a:rPr>
              <a:t>IPv4TOIPv6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" y="50965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8600" y="1558290"/>
            <a:ext cx="8070215" cy="4723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Because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huge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systems</a:t>
            </a:r>
            <a:r>
              <a:rPr sz="2800" b="1" i="1" dirty="0">
                <a:latin typeface="Times New Roman"/>
                <a:cs typeface="Times New Roman"/>
              </a:rPr>
              <a:t> on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Internet,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transition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from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</a:t>
            </a:r>
            <a:r>
              <a:rPr sz="2800" b="1" i="1" dirty="0">
                <a:latin typeface="Times New Roman"/>
                <a:cs typeface="Times New Roman"/>
              </a:rPr>
              <a:t> to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IPv6</a:t>
            </a:r>
            <a:r>
              <a:rPr sz="2800" b="1" i="1" spc="-5" dirty="0">
                <a:latin typeface="Times New Roman"/>
                <a:cs typeface="Times New Roman"/>
              </a:rPr>
              <a:t> cannot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happen </a:t>
            </a:r>
            <a:r>
              <a:rPr sz="2800" b="1" i="1" spc="-15" dirty="0">
                <a:latin typeface="Times New Roman"/>
                <a:cs typeface="Times New Roman"/>
              </a:rPr>
              <a:t>suddenly. </a:t>
            </a:r>
            <a:r>
              <a:rPr sz="2800" b="1" i="1" dirty="0">
                <a:latin typeface="Times New Roman"/>
                <a:cs typeface="Times New Roman"/>
              </a:rPr>
              <a:t>It takes a </a:t>
            </a:r>
            <a:r>
              <a:rPr sz="2800" b="1" i="1" spc="-5" dirty="0">
                <a:latin typeface="Times New Roman"/>
                <a:cs typeface="Times New Roman"/>
              </a:rPr>
              <a:t>considerable </a:t>
            </a:r>
            <a:r>
              <a:rPr sz="2800" b="1" i="1" dirty="0">
                <a:latin typeface="Times New Roman"/>
                <a:cs typeface="Times New Roman"/>
              </a:rPr>
              <a:t>amount of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 before </a:t>
            </a:r>
            <a:r>
              <a:rPr sz="2800" b="1" i="1" spc="-10" dirty="0">
                <a:latin typeface="Times New Roman"/>
                <a:cs typeface="Times New Roman"/>
              </a:rPr>
              <a:t>every </a:t>
            </a:r>
            <a:r>
              <a:rPr sz="2800" b="1" i="1" spc="-5" dirty="0">
                <a:latin typeface="Times New Roman"/>
                <a:cs typeface="Times New Roman"/>
              </a:rPr>
              <a:t>system </a:t>
            </a:r>
            <a:r>
              <a:rPr sz="2800" b="1" i="1" dirty="0">
                <a:latin typeface="Times New Roman"/>
                <a:cs typeface="Times New Roman"/>
              </a:rPr>
              <a:t>in the </a:t>
            </a:r>
            <a:r>
              <a:rPr sz="2800" b="1" i="1" spc="-5" dirty="0">
                <a:latin typeface="Times New Roman"/>
                <a:cs typeface="Times New Roman"/>
              </a:rPr>
              <a:t>Internet can move </a:t>
            </a:r>
            <a:r>
              <a:rPr sz="2800" b="1" i="1" dirty="0">
                <a:latin typeface="Times New Roman"/>
                <a:cs typeface="Times New Roman"/>
              </a:rPr>
              <a:t>from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IPv6. The transition must </a:t>
            </a:r>
            <a:r>
              <a:rPr sz="2800" b="1" i="1" dirty="0">
                <a:latin typeface="Times New Roman"/>
                <a:cs typeface="Times New Roman"/>
              </a:rPr>
              <a:t>be </a:t>
            </a:r>
            <a:r>
              <a:rPr sz="2800" b="1" i="1" spc="-5" dirty="0">
                <a:latin typeface="Times New Roman"/>
                <a:cs typeface="Times New Roman"/>
              </a:rPr>
              <a:t>smooth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prevent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any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problems </a:t>
            </a:r>
            <a:r>
              <a:rPr sz="2800" b="1" i="1" spc="-10" dirty="0">
                <a:latin typeface="Times New Roman"/>
                <a:cs typeface="Times New Roman"/>
              </a:rPr>
              <a:t>between </a:t>
            </a:r>
            <a:r>
              <a:rPr sz="2800" b="1" i="1" spc="-5" dirty="0">
                <a:latin typeface="Times New Roman"/>
                <a:cs typeface="Times New Roman"/>
              </a:rPr>
              <a:t>IPv4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5" dirty="0">
                <a:latin typeface="Times New Roman"/>
                <a:cs typeface="Times New Roman"/>
              </a:rPr>
              <a:t> IPv6 systems.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6617970">
              <a:lnSpc>
                <a:spcPct val="100000"/>
              </a:lnSpc>
              <a:spcBef>
                <a:spcPts val="390"/>
              </a:spcBef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Dual</a:t>
            </a:r>
            <a:r>
              <a:rPr sz="2400" b="1" spc="-7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Stack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0033CC"/>
                </a:solidFill>
                <a:latin typeface="Times New Roman"/>
                <a:cs typeface="Times New Roman"/>
              </a:rPr>
              <a:t>Tunneling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Header</a:t>
            </a:r>
            <a:r>
              <a:rPr sz="2400" b="1" spc="-11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33CC"/>
                </a:solidFill>
                <a:latin typeface="Times New Roman"/>
                <a:cs typeface="Times New Roman"/>
              </a:rPr>
              <a:t>Translation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1779" y="50812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20.47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796290"/>
            <a:ext cx="455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20.18	</a:t>
            </a:r>
            <a:r>
              <a:rPr spc="-5" dirty="0"/>
              <a:t>Three</a:t>
            </a:r>
            <a:r>
              <a:rPr spc="-20" dirty="0"/>
              <a:t> </a:t>
            </a:r>
            <a:r>
              <a:rPr spc="-5" dirty="0"/>
              <a:t>transition</a:t>
            </a:r>
            <a:r>
              <a:rPr spc="-10" dirty="0"/>
              <a:t> </a:t>
            </a:r>
            <a:r>
              <a:rPr spc="-5" dirty="0"/>
              <a:t>strategies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316479"/>
            <a:ext cx="6929120" cy="21031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20.48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796290"/>
            <a:ext cx="2844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20.19</a:t>
            </a: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dirty="0"/>
              <a:t>Dual</a:t>
            </a:r>
            <a:r>
              <a:rPr spc="-20" dirty="0"/>
              <a:t> </a:t>
            </a:r>
            <a:r>
              <a:rPr spc="-5" dirty="0"/>
              <a:t>stack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840229"/>
            <a:ext cx="8022953" cy="38691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20.49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796290"/>
            <a:ext cx="377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20.20	</a:t>
            </a:r>
            <a:r>
              <a:rPr spc="-15" dirty="0"/>
              <a:t>Tunneling</a:t>
            </a:r>
            <a:r>
              <a:rPr spc="-30" dirty="0"/>
              <a:t> </a:t>
            </a:r>
            <a:r>
              <a:rPr spc="-5" dirty="0"/>
              <a:t>strategy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" y="2133600"/>
            <a:ext cx="8355330" cy="25717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20.50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5219" y="2792729"/>
            <a:ext cx="6804659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classful addressing, </a:t>
            </a:r>
            <a:r>
              <a:rPr sz="3200" b="1" dirty="0">
                <a:latin typeface="Arial"/>
                <a:cs typeface="Arial"/>
              </a:rPr>
              <a:t>the address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space </a:t>
            </a:r>
            <a:r>
              <a:rPr sz="3200" b="1" spc="-5" dirty="0">
                <a:latin typeface="Arial"/>
                <a:cs typeface="Arial"/>
              </a:rPr>
              <a:t>is divided into </a:t>
            </a:r>
            <a:r>
              <a:rPr sz="3200" b="1" dirty="0">
                <a:latin typeface="Arial"/>
                <a:cs typeface="Arial"/>
              </a:rPr>
              <a:t>five classes: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B,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C,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D, </a:t>
            </a:r>
            <a:r>
              <a:rPr sz="3200" b="1" dirty="0">
                <a:latin typeface="Arial"/>
                <a:cs typeface="Arial"/>
              </a:rPr>
              <a:t>and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11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4665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20.21	</a:t>
            </a:r>
            <a:r>
              <a:rPr dirty="0"/>
              <a:t>Header</a:t>
            </a:r>
            <a:r>
              <a:rPr spc="-20" dirty="0"/>
              <a:t> </a:t>
            </a:r>
            <a:r>
              <a:rPr spc="-5" dirty="0"/>
              <a:t>translation</a:t>
            </a:r>
            <a:r>
              <a:rPr spc="-30" dirty="0"/>
              <a:t> </a:t>
            </a:r>
            <a:r>
              <a:rPr spc="-5" dirty="0"/>
              <a:t>strategy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" y="2611120"/>
            <a:ext cx="8355330" cy="19096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20.51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" y="567690"/>
            <a:ext cx="3623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30" dirty="0">
                <a:solidFill>
                  <a:srgbClr val="3333CC"/>
                </a:solidFill>
                <a:latin typeface="Times New Roman"/>
                <a:cs typeface="Times New Roman"/>
              </a:rPr>
              <a:t>20.11	</a:t>
            </a:r>
            <a:r>
              <a:rPr dirty="0"/>
              <a:t>Header</a:t>
            </a:r>
            <a:r>
              <a:rPr spc="-70" dirty="0"/>
              <a:t> </a:t>
            </a:r>
            <a:r>
              <a:rPr spc="-5" dirty="0"/>
              <a:t>translation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169" y="1092297"/>
            <a:ext cx="8584329" cy="36377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20.52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69" y="6432550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21.1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503920" cy="10960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4039" y="2320290"/>
            <a:ext cx="2912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7745" algn="l"/>
              </a:tabLst>
            </a:pPr>
            <a:r>
              <a:rPr sz="4400" i="0" spc="5" dirty="0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sz="4400" i="0" spc="-10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4400" i="0" spc="-5" dirty="0">
                <a:solidFill>
                  <a:srgbClr val="333399"/>
                </a:solidFill>
                <a:latin typeface="Arial"/>
                <a:cs typeface="Arial"/>
              </a:rPr>
              <a:t>ap</a:t>
            </a:r>
            <a:r>
              <a:rPr sz="4400" i="0" spc="-10" dirty="0">
                <a:solidFill>
                  <a:srgbClr val="333399"/>
                </a:solidFill>
                <a:latin typeface="Arial"/>
                <a:cs typeface="Arial"/>
              </a:rPr>
              <a:t>t</a:t>
            </a:r>
            <a:r>
              <a:rPr sz="4400" i="0" spc="-5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r>
              <a:rPr sz="4400" i="0" dirty="0">
                <a:solidFill>
                  <a:srgbClr val="333399"/>
                </a:solidFill>
                <a:latin typeface="Arial"/>
                <a:cs typeface="Arial"/>
              </a:rPr>
              <a:t>r	</a:t>
            </a:r>
            <a:r>
              <a:rPr sz="4400" i="0" spc="-5" dirty="0">
                <a:solidFill>
                  <a:srgbClr val="333399"/>
                </a:solidFill>
                <a:latin typeface="Arial"/>
                <a:cs typeface="Arial"/>
              </a:rPr>
              <a:t>21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139" y="3295650"/>
            <a:ext cx="4867910" cy="2706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53670" algn="ctr">
              <a:lnSpc>
                <a:spcPct val="99900"/>
              </a:lnSpc>
              <a:spcBef>
                <a:spcPts val="105"/>
              </a:spcBef>
            </a:pPr>
            <a:r>
              <a:rPr sz="4400" b="1" spc="-5" dirty="0">
                <a:latin typeface="Arial"/>
                <a:cs typeface="Arial"/>
              </a:rPr>
              <a:t>Network Layer: </a:t>
            </a:r>
            <a:r>
              <a:rPr sz="4400" b="1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Address</a:t>
            </a:r>
            <a:r>
              <a:rPr sz="4400" b="1" spc="-10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Mapping, </a:t>
            </a:r>
            <a:r>
              <a:rPr sz="4400" b="1" spc="-120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Error </a:t>
            </a:r>
            <a:r>
              <a:rPr sz="4400" b="1" spc="-10" dirty="0">
                <a:latin typeface="Arial"/>
                <a:cs typeface="Arial"/>
              </a:rPr>
              <a:t>Reporting, </a:t>
            </a:r>
            <a:r>
              <a:rPr sz="4400" b="1" spc="-5" dirty="0">
                <a:latin typeface="Arial"/>
                <a:cs typeface="Arial"/>
              </a:rPr>
              <a:t> and</a:t>
            </a:r>
            <a:r>
              <a:rPr sz="4400" b="1" spc="-30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Multicasting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819" y="6540500"/>
            <a:ext cx="592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Copyright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©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McGraw-Hill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Companies,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Permission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reproduction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15" dirty="0">
                <a:latin typeface="Times New Roman"/>
                <a:cs typeface="Times New Roman"/>
              </a:rPr>
              <a:t>display.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800" y="440690"/>
            <a:ext cx="5105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21-1</a:t>
            </a:r>
            <a:r>
              <a:rPr sz="3200" i="0" spc="-15" dirty="0">
                <a:latin typeface="Times New Roman"/>
                <a:cs typeface="Times New Roman"/>
              </a:rPr>
              <a:t> </a:t>
            </a:r>
            <a:r>
              <a:rPr sz="3200" i="0" spc="100" dirty="0">
                <a:latin typeface="Times New Roman"/>
                <a:cs typeface="Times New Roman"/>
              </a:rPr>
              <a:t>ADDRESSMAPPING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" y="47155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9870" y="1634490"/>
            <a:ext cx="8150225" cy="3900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delivery </a:t>
            </a:r>
            <a:r>
              <a:rPr sz="2800" b="1" i="1" dirty="0">
                <a:latin typeface="Times New Roman"/>
                <a:cs typeface="Times New Roman"/>
              </a:rPr>
              <a:t>of a packet to a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or a </a:t>
            </a:r>
            <a:r>
              <a:rPr sz="2800" b="1" i="1" spc="-5" dirty="0">
                <a:latin typeface="Times New Roman"/>
                <a:cs typeface="Times New Roman"/>
              </a:rPr>
              <a:t>router requires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two levels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addressing: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logical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physical</a:t>
            </a:r>
            <a:r>
              <a:rPr sz="2800" b="1" i="1" spc="-5" dirty="0">
                <a:latin typeface="Times New Roman"/>
                <a:cs typeface="Times New Roman"/>
              </a:rPr>
              <a:t>. </a:t>
            </a:r>
            <a:r>
              <a:rPr sz="2800" b="1" i="1" spc="-114" dirty="0">
                <a:latin typeface="Times New Roman"/>
                <a:cs typeface="Times New Roman"/>
              </a:rPr>
              <a:t>We </a:t>
            </a:r>
            <a:r>
              <a:rPr sz="2800" b="1" i="1" spc="-10" dirty="0">
                <a:latin typeface="Times New Roman"/>
                <a:cs typeface="Times New Roman"/>
              </a:rPr>
              <a:t>need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be able to map a </a:t>
            </a:r>
            <a:r>
              <a:rPr sz="2800" b="1" i="1" spc="-5" dirty="0">
                <a:latin typeface="Times New Roman"/>
                <a:cs typeface="Times New Roman"/>
              </a:rPr>
              <a:t>logical address </a:t>
            </a:r>
            <a:r>
              <a:rPr sz="2800" b="1" i="1" dirty="0">
                <a:latin typeface="Times New Roman"/>
                <a:cs typeface="Times New Roman"/>
              </a:rPr>
              <a:t>to its </a:t>
            </a:r>
            <a:r>
              <a:rPr sz="2800" b="1" i="1" spc="-5" dirty="0">
                <a:latin typeface="Times New Roman"/>
                <a:cs typeface="Times New Roman"/>
              </a:rPr>
              <a:t>corresponding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physical </a:t>
            </a:r>
            <a:r>
              <a:rPr sz="2800" b="1" i="1" dirty="0">
                <a:latin typeface="Times New Roman"/>
                <a:cs typeface="Times New Roman"/>
              </a:rPr>
              <a:t>address and </a:t>
            </a:r>
            <a:r>
              <a:rPr sz="2800" b="1" i="1" spc="-5" dirty="0">
                <a:latin typeface="Times New Roman"/>
                <a:cs typeface="Times New Roman"/>
              </a:rPr>
              <a:t>vice versa. This can </a:t>
            </a:r>
            <a:r>
              <a:rPr sz="2800" b="1" i="1" dirty="0">
                <a:latin typeface="Times New Roman"/>
                <a:cs typeface="Times New Roman"/>
              </a:rPr>
              <a:t>be done by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using either </a:t>
            </a:r>
            <a:r>
              <a:rPr sz="2800" b="1" i="1" dirty="0">
                <a:latin typeface="Times New Roman"/>
                <a:cs typeface="Times New Roman"/>
              </a:rPr>
              <a:t>static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dynamic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mapping.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3297554" indent="29209">
              <a:lnSpc>
                <a:spcPct val="105800"/>
              </a:lnSpc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M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g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Log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ical to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ysical</a:t>
            </a:r>
            <a:r>
              <a:rPr sz="2400" b="1" spc="-1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ss  M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g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ysic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</a:t>
            </a:r>
            <a:r>
              <a:rPr sz="2400" b="1" spc="1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Log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ical</a:t>
            </a:r>
            <a:r>
              <a:rPr sz="2400" b="1" spc="-1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1779" y="47002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28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066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620" y="491490"/>
            <a:ext cx="3196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spc="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21.1	</a:t>
            </a:r>
            <a:r>
              <a:rPr spc="-5" dirty="0"/>
              <a:t>AR</a:t>
            </a:r>
            <a:r>
              <a:rPr dirty="0"/>
              <a:t>P</a:t>
            </a:r>
            <a:r>
              <a:rPr spc="-75" dirty="0"/>
              <a:t> </a:t>
            </a:r>
            <a:r>
              <a:rPr dirty="0"/>
              <a:t>o</a:t>
            </a:r>
            <a:r>
              <a:rPr spc="5" dirty="0"/>
              <a:t>p</a:t>
            </a:r>
            <a:r>
              <a:rPr dirty="0"/>
              <a:t>e</a:t>
            </a:r>
            <a:r>
              <a:rPr spc="-5" dirty="0"/>
              <a:t>r</a:t>
            </a:r>
            <a:r>
              <a:rPr spc="5" dirty="0"/>
              <a:t>a</a:t>
            </a:r>
            <a:r>
              <a:rPr spc="-10" dirty="0"/>
              <a:t>ti</a:t>
            </a:r>
            <a:r>
              <a:rPr spc="5" dirty="0"/>
              <a:t>o</a:t>
            </a:r>
            <a:r>
              <a:rPr dirty="0"/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219200"/>
            <a:ext cx="5666740" cy="48723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9890" y="796290"/>
            <a:ext cx="287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spc="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</a:t>
            </a: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	</a:t>
            </a:r>
            <a:r>
              <a:rPr spc="-5" dirty="0"/>
              <a:t>AR</a:t>
            </a:r>
            <a:r>
              <a:rPr dirty="0"/>
              <a:t>P</a:t>
            </a:r>
            <a:r>
              <a:rPr spc="-85" dirty="0"/>
              <a:t> </a:t>
            </a:r>
            <a:r>
              <a:rPr spc="5" dirty="0"/>
              <a:t>pa</a:t>
            </a:r>
            <a:r>
              <a:rPr dirty="0"/>
              <a:t>c</a:t>
            </a:r>
            <a:r>
              <a:rPr spc="5" dirty="0"/>
              <a:t>k</a:t>
            </a:r>
            <a:r>
              <a:rPr spc="-10" dirty="0"/>
              <a:t>e</a:t>
            </a:r>
            <a:r>
              <a:rPr dirty="0"/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60" y="1557234"/>
            <a:ext cx="6187440" cy="4458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9890" y="796290"/>
            <a:ext cx="4729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21.3	</a:t>
            </a:r>
            <a:r>
              <a:rPr spc="-5" dirty="0"/>
              <a:t>Encapsulation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5" dirty="0"/>
              <a:t>ARP</a:t>
            </a:r>
            <a:r>
              <a:rPr spc="-95" dirty="0"/>
              <a:t> </a:t>
            </a:r>
            <a:r>
              <a:rPr dirty="0"/>
              <a:t>packet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513329"/>
            <a:ext cx="8007350" cy="17069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685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186690"/>
            <a:ext cx="398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21.4	</a:t>
            </a:r>
            <a:r>
              <a:rPr spc="-5" dirty="0"/>
              <a:t>Four</a:t>
            </a:r>
            <a:r>
              <a:rPr spc="-20" dirty="0"/>
              <a:t> </a:t>
            </a:r>
            <a:r>
              <a:rPr spc="-5" dirty="0"/>
              <a:t>cases</a:t>
            </a:r>
            <a:r>
              <a:rPr spc="-25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spc="-5" dirty="0"/>
              <a:t>ARP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510" y="836930"/>
            <a:ext cx="6334760" cy="54062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21.6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8620" y="2792729"/>
            <a:ext cx="57429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785" marR="5080" indent="-55372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An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ARP</a:t>
            </a:r>
            <a:r>
              <a:rPr sz="3200" b="1" spc="-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request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broadcast;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an</a:t>
            </a:r>
            <a:r>
              <a:rPr sz="3200" b="1" spc="-1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ARP</a:t>
            </a:r>
            <a:r>
              <a:rPr sz="3200" b="1" spc="-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reply is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unicast.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21.7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961390"/>
            <a:ext cx="8527415" cy="546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999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host with IP address </a:t>
            </a:r>
            <a:r>
              <a:rPr sz="2800" b="1" i="1" dirty="0">
                <a:latin typeface="Times New Roman"/>
                <a:cs typeface="Times New Roman"/>
              </a:rPr>
              <a:t>130.23.43.20 and </a:t>
            </a:r>
            <a:r>
              <a:rPr sz="2800" b="1" i="1" spc="-5" dirty="0">
                <a:latin typeface="Times New Roman"/>
                <a:cs typeface="Times New Roman"/>
              </a:rPr>
              <a:t>physical </a:t>
            </a:r>
            <a:r>
              <a:rPr sz="2800" b="1" i="1" dirty="0">
                <a:latin typeface="Times New Roman"/>
                <a:cs typeface="Times New Roman"/>
              </a:rPr>
              <a:t>address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B2:34:55:10:22:10 has a </a:t>
            </a:r>
            <a:r>
              <a:rPr sz="2800" b="1" i="1" spc="-5" dirty="0">
                <a:latin typeface="Times New Roman"/>
                <a:cs typeface="Times New Roman"/>
              </a:rPr>
              <a:t>packet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send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another host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IP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130.23.43.25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physical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A4:6E:F4:59:83:AB.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two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hosts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same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Ethernet</a:t>
            </a:r>
            <a:r>
              <a:rPr sz="2800" b="1" i="1" spc="-5" dirty="0">
                <a:latin typeface="Times New Roman"/>
                <a:cs typeface="Times New Roman"/>
              </a:rPr>
              <a:t> network.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ARP</a:t>
            </a:r>
            <a:r>
              <a:rPr sz="2800" b="1" i="1" spc="-5" dirty="0">
                <a:latin typeface="Times New Roman"/>
                <a:cs typeface="Times New Roman"/>
              </a:rPr>
              <a:t> request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reply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encapsulated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Ethernet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frames.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354"/>
              </a:lnSpc>
              <a:spcBef>
                <a:spcPts val="255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ts val="3360"/>
              </a:lnSpc>
              <a:spcBef>
                <a:spcPts val="95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Figure </a:t>
            </a:r>
            <a:r>
              <a:rPr sz="2800" b="1" i="1" dirty="0">
                <a:latin typeface="Times New Roman"/>
                <a:cs typeface="Times New Roman"/>
              </a:rPr>
              <a:t>21.5 </a:t>
            </a:r>
            <a:r>
              <a:rPr sz="2800" b="1" i="1" spc="-5" dirty="0">
                <a:latin typeface="Times New Roman"/>
                <a:cs typeface="Times New Roman"/>
              </a:rPr>
              <a:t>shows the </a:t>
            </a:r>
            <a:r>
              <a:rPr sz="2800" b="1" i="1" spc="-10" dirty="0">
                <a:latin typeface="Times New Roman"/>
                <a:cs typeface="Times New Roman"/>
              </a:rPr>
              <a:t>ARP </a:t>
            </a:r>
            <a:r>
              <a:rPr sz="2800" b="1" i="1" spc="-5" dirty="0">
                <a:latin typeface="Times New Roman"/>
                <a:cs typeface="Times New Roman"/>
              </a:rPr>
              <a:t>request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reply packets.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Note that the </a:t>
            </a:r>
            <a:r>
              <a:rPr sz="2800" b="1" i="1" spc="-10" dirty="0">
                <a:latin typeface="Times New Roman"/>
                <a:cs typeface="Times New Roman"/>
              </a:rPr>
              <a:t>ARP </a:t>
            </a:r>
            <a:r>
              <a:rPr sz="2800" b="1" i="1" dirty="0">
                <a:latin typeface="Times New Roman"/>
                <a:cs typeface="Times New Roman"/>
              </a:rPr>
              <a:t>data field </a:t>
            </a:r>
            <a:r>
              <a:rPr sz="2800" b="1" i="1" spc="-5" dirty="0">
                <a:latin typeface="Times New Roman"/>
                <a:cs typeface="Times New Roman"/>
              </a:rPr>
              <a:t>in this case </a:t>
            </a:r>
            <a:r>
              <a:rPr sz="2800" b="1" i="1" dirty="0">
                <a:latin typeface="Times New Roman"/>
                <a:cs typeface="Times New Roman"/>
              </a:rPr>
              <a:t>is 28 </a:t>
            </a:r>
            <a:r>
              <a:rPr sz="2800" b="1" i="1" spc="-5" dirty="0">
                <a:latin typeface="Times New Roman"/>
                <a:cs typeface="Times New Roman"/>
              </a:rPr>
              <a:t>bytes,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individual</a:t>
            </a:r>
            <a:r>
              <a:rPr sz="2800" b="1" i="1" dirty="0">
                <a:latin typeface="Times New Roman"/>
                <a:cs typeface="Times New Roman"/>
              </a:rPr>
              <a:t> addresses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not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fit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4-byte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5" dirty="0">
                <a:latin typeface="Times New Roman"/>
                <a:cs typeface="Times New Roman"/>
              </a:rPr>
              <a:t>boundary. </a:t>
            </a:r>
            <a:r>
              <a:rPr sz="2800" b="1" i="1" spc="-5" dirty="0">
                <a:latin typeface="Times New Roman"/>
                <a:cs typeface="Times New Roman"/>
              </a:rPr>
              <a:t>That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why we </a:t>
            </a:r>
            <a:r>
              <a:rPr sz="2800" b="1" i="1" dirty="0">
                <a:latin typeface="Times New Roman"/>
                <a:cs typeface="Times New Roman"/>
              </a:rPr>
              <a:t>do </a:t>
            </a:r>
            <a:r>
              <a:rPr sz="2800" b="1" i="1" spc="-5" dirty="0">
                <a:latin typeface="Times New Roman"/>
                <a:cs typeface="Times New Roman"/>
              </a:rPr>
              <a:t>not show the regular </a:t>
            </a:r>
            <a:r>
              <a:rPr sz="2800" b="1" i="1" dirty="0">
                <a:latin typeface="Times New Roman"/>
                <a:cs typeface="Times New Roman"/>
              </a:rPr>
              <a:t>4-byte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boundaries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 </a:t>
            </a:r>
            <a:r>
              <a:rPr sz="2800" b="1" i="1" spc="-5" dirty="0">
                <a:latin typeface="Times New Roman"/>
                <a:cs typeface="Times New Roman"/>
              </a:rPr>
              <a:t>these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21.1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840" y="415290"/>
            <a:ext cx="7688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19.2	</a:t>
            </a:r>
            <a:r>
              <a:rPr spc="-5" dirty="0"/>
              <a:t>Finding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classes</a:t>
            </a:r>
            <a:r>
              <a:rPr spc="15" dirty="0"/>
              <a:t> </a:t>
            </a:r>
            <a:r>
              <a:rPr spc="-5" dirty="0"/>
              <a:t>in</a:t>
            </a:r>
            <a:r>
              <a:rPr spc="15" dirty="0"/>
              <a:t> </a:t>
            </a:r>
            <a:r>
              <a:rPr spc="-5" dirty="0"/>
              <a:t>binary</a:t>
            </a:r>
            <a:r>
              <a:rPr spc="15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dotted-decimal</a:t>
            </a:r>
            <a:r>
              <a:rPr dirty="0"/>
              <a:t> </a:t>
            </a:r>
            <a:r>
              <a:rPr spc="-5" dirty="0"/>
              <a:t>notation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133600"/>
            <a:ext cx="8227059" cy="28538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12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796290"/>
            <a:ext cx="589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21.5	</a:t>
            </a:r>
            <a:r>
              <a:rPr spc="-5" dirty="0"/>
              <a:t>Example</a:t>
            </a:r>
            <a:r>
              <a:rPr dirty="0"/>
              <a:t> 21.1,</a:t>
            </a:r>
            <a:r>
              <a:rPr spc="5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spc="-5" dirty="0"/>
              <a:t>ARP</a:t>
            </a:r>
            <a:r>
              <a:rPr spc="-85" dirty="0"/>
              <a:t> </a:t>
            </a:r>
            <a:r>
              <a:rPr spc="-5" dirty="0"/>
              <a:t>request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reply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840" y="1757679"/>
            <a:ext cx="7477759" cy="42135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21.9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9890" y="796290"/>
            <a:ext cx="281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spc="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21.6	</a:t>
            </a:r>
            <a:r>
              <a:rPr spc="-5" dirty="0"/>
              <a:t>Pr</a:t>
            </a:r>
            <a:r>
              <a:rPr spc="5" dirty="0"/>
              <a:t>ox</a:t>
            </a:r>
            <a:r>
              <a:rPr dirty="0"/>
              <a:t>y</a:t>
            </a:r>
            <a:r>
              <a:rPr spc="-80" dirty="0"/>
              <a:t> </a:t>
            </a:r>
            <a:r>
              <a:rPr spc="-5" dirty="0"/>
              <a:t>AR</a:t>
            </a:r>
            <a:r>
              <a:rPr dirty="0"/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90" y="2093924"/>
            <a:ext cx="7354835" cy="341406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21.10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14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339090"/>
            <a:ext cx="803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21.7	</a:t>
            </a:r>
            <a:r>
              <a:rPr dirty="0"/>
              <a:t>BOOTP</a:t>
            </a:r>
            <a:r>
              <a:rPr spc="-80" dirty="0"/>
              <a:t> </a:t>
            </a:r>
            <a:r>
              <a:rPr spc="-5" dirty="0"/>
              <a:t>client</a:t>
            </a:r>
            <a:r>
              <a:rPr spc="-1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server</a:t>
            </a:r>
            <a:r>
              <a:rPr spc="10" dirty="0"/>
              <a:t> </a:t>
            </a:r>
            <a:r>
              <a:rPr dirty="0"/>
              <a:t>on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same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different</a:t>
            </a:r>
            <a:r>
              <a:rPr spc="-5" dirty="0"/>
              <a:t> networks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900" y="1041400"/>
            <a:ext cx="6032500" cy="517461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21.11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3160" y="2792729"/>
            <a:ext cx="67506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DHCP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provides static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and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dynamic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address allocation </a:t>
            </a:r>
            <a:r>
              <a:rPr sz="3200" b="1" dirty="0">
                <a:latin typeface="Arial"/>
                <a:cs typeface="Arial"/>
              </a:rPr>
              <a:t>that can </a:t>
            </a:r>
            <a:r>
              <a:rPr sz="3200" b="1" spc="-5" dirty="0">
                <a:latin typeface="Arial"/>
                <a:cs typeface="Arial"/>
              </a:rPr>
              <a:t>be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manual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or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automatic.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21.12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800" y="440690"/>
            <a:ext cx="2320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400" dirty="0">
                <a:latin typeface="Times New Roman"/>
                <a:cs typeface="Times New Roman"/>
              </a:rPr>
              <a:t>21-2</a:t>
            </a:r>
            <a:r>
              <a:rPr sz="3200" i="0" spc="-80" dirty="0">
                <a:latin typeface="Times New Roman"/>
                <a:cs typeface="Times New Roman"/>
              </a:rPr>
              <a:t> </a:t>
            </a:r>
            <a:r>
              <a:rPr sz="3200" i="0" spc="310" dirty="0">
                <a:latin typeface="Times New Roman"/>
                <a:cs typeface="Times New Roman"/>
              </a:rPr>
              <a:t>ICMP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" y="46520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8600" y="1494790"/>
            <a:ext cx="8075295" cy="470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IP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</a:t>
            </a:r>
            <a:r>
              <a:rPr sz="2800" b="1" i="1" dirty="0">
                <a:latin typeface="Times New Roman"/>
                <a:cs typeface="Times New Roman"/>
              </a:rPr>
              <a:t> has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error-reporting</a:t>
            </a:r>
            <a:r>
              <a:rPr sz="2800" b="1" i="1" dirty="0">
                <a:latin typeface="Times New Roman"/>
                <a:cs typeface="Times New Roman"/>
              </a:rPr>
              <a:t> or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error-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correcting mechanism. The IP </a:t>
            </a:r>
            <a:r>
              <a:rPr sz="2800" b="1" i="1" dirty="0">
                <a:latin typeface="Times New Roman"/>
                <a:cs typeface="Times New Roman"/>
              </a:rPr>
              <a:t>protocol also </a:t>
            </a:r>
            <a:r>
              <a:rPr sz="2800" b="1" i="1" spc="-5" dirty="0">
                <a:latin typeface="Times New Roman"/>
                <a:cs typeface="Times New Roman"/>
              </a:rPr>
              <a:t>lacks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mechanism</a:t>
            </a:r>
            <a:r>
              <a:rPr sz="2800" b="1" i="1" dirty="0">
                <a:latin typeface="Times New Roman"/>
                <a:cs typeface="Times New Roman"/>
              </a:rPr>
              <a:t> for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management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queries.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Internet Control Message Protocol (ICMP) </a:t>
            </a:r>
            <a:r>
              <a:rPr sz="2800" b="1" i="1" spc="-5" dirty="0">
                <a:latin typeface="Times New Roman"/>
                <a:cs typeface="Times New Roman"/>
              </a:rPr>
              <a:t>has been </a:t>
            </a:r>
            <a:r>
              <a:rPr sz="2800" b="1" i="1" dirty="0">
                <a:latin typeface="Times New Roman"/>
                <a:cs typeface="Times New Roman"/>
              </a:rPr>
              <a:t> designed to </a:t>
            </a:r>
            <a:r>
              <a:rPr sz="2800" b="1" i="1" spc="-5" dirty="0">
                <a:latin typeface="Times New Roman"/>
                <a:cs typeface="Times New Roman"/>
              </a:rPr>
              <a:t>compensate </a:t>
            </a:r>
            <a:r>
              <a:rPr sz="2800" b="1" i="1" dirty="0">
                <a:latin typeface="Times New Roman"/>
                <a:cs typeface="Times New Roman"/>
              </a:rPr>
              <a:t>for </a:t>
            </a:r>
            <a:r>
              <a:rPr sz="2800" b="1" i="1" spc="-5" dirty="0">
                <a:latin typeface="Times New Roman"/>
                <a:cs typeface="Times New Roman"/>
              </a:rPr>
              <a:t>the above two deficiencies.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It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 companion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</a:t>
            </a:r>
            <a:r>
              <a:rPr sz="2800" b="1" i="1" spc="-1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protocol.</a:t>
            </a:r>
            <a:endParaRPr sz="2800">
              <a:latin typeface="Times New Roman"/>
              <a:cs typeface="Times New Roman"/>
            </a:endParaRPr>
          </a:p>
          <a:p>
            <a:pPr marL="42545" algn="just">
              <a:lnSpc>
                <a:spcPct val="100000"/>
              </a:lnSpc>
              <a:spcBef>
                <a:spcPts val="1440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5671185">
              <a:lnSpc>
                <a:spcPct val="100000"/>
              </a:lnSpc>
              <a:spcBef>
                <a:spcPts val="390"/>
              </a:spcBef>
            </a:pP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Types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Messages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Message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Format</a:t>
            </a:r>
            <a:endParaRPr sz="2400">
              <a:latin typeface="Times New Roman"/>
              <a:cs typeface="Times New Roman"/>
            </a:endParaRPr>
          </a:p>
          <a:p>
            <a:pPr marL="12700" marR="4432935">
              <a:lnSpc>
                <a:spcPct val="100000"/>
              </a:lnSpc>
            </a:pP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Error</a:t>
            </a:r>
            <a:r>
              <a:rPr sz="2400" b="1" spc="-6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Reporting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Query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Debugging</a:t>
            </a:r>
            <a:r>
              <a:rPr sz="2400" b="1" spc="-6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Tools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1779" y="46367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21.13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04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1430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567690"/>
            <a:ext cx="528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21.8	</a:t>
            </a:r>
            <a:r>
              <a:rPr spc="-5" dirty="0"/>
              <a:t>General</a:t>
            </a:r>
            <a:r>
              <a:rPr spc="-20" dirty="0"/>
              <a:t> </a:t>
            </a:r>
            <a:r>
              <a:rPr dirty="0"/>
              <a:t>format</a:t>
            </a:r>
            <a:r>
              <a:rPr spc="-1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ICMP</a:t>
            </a:r>
            <a:r>
              <a:rPr spc="-95" dirty="0"/>
              <a:t> </a:t>
            </a:r>
            <a:r>
              <a:rPr dirty="0"/>
              <a:t>messages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2379790"/>
            <a:ext cx="7231380" cy="23446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21.14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930" y="2792729"/>
            <a:ext cx="76352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5639" marR="5080" indent="-1932939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ICMP</a:t>
            </a:r>
            <a:r>
              <a:rPr sz="3200" b="1" spc="-8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always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reports error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messages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original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source.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21.15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4338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21.9	</a:t>
            </a:r>
            <a:r>
              <a:rPr spc="-5" dirty="0"/>
              <a:t>Error-reporting</a:t>
            </a:r>
            <a:r>
              <a:rPr spc="-15" dirty="0"/>
              <a:t> </a:t>
            </a:r>
            <a:r>
              <a:rPr spc="-5" dirty="0"/>
              <a:t>messages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421889"/>
            <a:ext cx="7741920" cy="21447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21.16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033780"/>
            <a:ext cx="1143000" cy="5664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200" y="1687829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58469" y="1779270"/>
            <a:ext cx="8153400" cy="4354830"/>
            <a:chOff x="458469" y="1779270"/>
            <a:chExt cx="8153400" cy="4354830"/>
          </a:xfrm>
        </p:grpSpPr>
        <p:sp>
          <p:nvSpPr>
            <p:cNvPr id="5" name="object 5"/>
            <p:cNvSpPr/>
            <p:nvPr/>
          </p:nvSpPr>
          <p:spPr>
            <a:xfrm>
              <a:off x="458469" y="60960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5299" y="1779270"/>
              <a:ext cx="8077200" cy="4239260"/>
            </a:xfrm>
            <a:custGeom>
              <a:avLst/>
              <a:gdLst/>
              <a:ahLst/>
              <a:cxnLst/>
              <a:rect l="l" t="t" r="r" b="b"/>
              <a:pathLst>
                <a:path w="8077200" h="4239260">
                  <a:moveTo>
                    <a:pt x="8077200" y="0"/>
                  </a:moveTo>
                  <a:lnTo>
                    <a:pt x="0" y="0"/>
                  </a:lnTo>
                  <a:lnTo>
                    <a:pt x="0" y="4239259"/>
                  </a:lnTo>
                  <a:lnTo>
                    <a:pt x="4038600" y="4239259"/>
                  </a:lnTo>
                  <a:lnTo>
                    <a:pt x="8077200" y="4239259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2769" y="1813559"/>
            <a:ext cx="7916545" cy="4170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Important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points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about</a:t>
            </a:r>
            <a:r>
              <a:rPr sz="2800" b="1" spc="-5" dirty="0">
                <a:latin typeface="Arial"/>
                <a:cs typeface="Arial"/>
              </a:rPr>
              <a:t> ICMP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error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messages</a:t>
            </a:r>
            <a:r>
              <a:rPr sz="3200" b="1" dirty="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789940" marR="5080" indent="-777875">
              <a:lnSpc>
                <a:spcPct val="100000"/>
              </a:lnSpc>
              <a:tabLst>
                <a:tab pos="518795" algn="l"/>
                <a:tab pos="1158875" algn="l"/>
                <a:tab pos="2148840" algn="l"/>
                <a:tab pos="2272665" algn="l"/>
                <a:tab pos="2689860" algn="l"/>
                <a:tab pos="2988945" algn="l"/>
                <a:tab pos="3093085" algn="l"/>
                <a:tab pos="4488815" algn="l"/>
                <a:tab pos="4629785" algn="l"/>
                <a:tab pos="5354955" algn="l"/>
                <a:tab pos="5819140" algn="l"/>
                <a:tab pos="5944870" algn="l"/>
                <a:tab pos="6303645" algn="l"/>
                <a:tab pos="7632700" algn="l"/>
              </a:tabLst>
            </a:pPr>
            <a:r>
              <a:rPr sz="2400" spc="-250" dirty="0">
                <a:solidFill>
                  <a:srgbClr val="FF0000"/>
                </a:solidFill>
                <a:latin typeface="MS UI Gothic"/>
                <a:cs typeface="MS UI Gothic"/>
              </a:rPr>
              <a:t>❏	</a:t>
            </a:r>
            <a:r>
              <a:rPr sz="2400" b="1" spc="-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o	I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dirty="0">
                <a:latin typeface="Arial"/>
                <a:cs typeface="Arial"/>
              </a:rPr>
              <a:t>MP	</a:t>
            </a:r>
            <a:r>
              <a:rPr sz="2400" b="1" spc="-10" dirty="0">
                <a:latin typeface="Arial"/>
                <a:cs typeface="Arial"/>
              </a:rPr>
              <a:t>er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	m</a:t>
            </a:r>
            <a:r>
              <a:rPr sz="2400" b="1" spc="-10" dirty="0">
                <a:latin typeface="Arial"/>
                <a:cs typeface="Arial"/>
              </a:rPr>
              <a:t>ess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e		will	be		</a:t>
            </a:r>
            <a:r>
              <a:rPr sz="2400" b="1" spc="-10" dirty="0">
                <a:latin typeface="Arial"/>
                <a:cs typeface="Arial"/>
              </a:rPr>
              <a:t>gen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ra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d	in  </a:t>
            </a:r>
            <a:r>
              <a:rPr sz="2400" b="1" spc="-5" dirty="0">
                <a:latin typeface="Arial"/>
                <a:cs typeface="Arial"/>
              </a:rPr>
              <a:t>response		</a:t>
            </a:r>
            <a:r>
              <a:rPr sz="2400" b="1" dirty="0">
                <a:latin typeface="Arial"/>
                <a:cs typeface="Arial"/>
              </a:rPr>
              <a:t>to	a	</a:t>
            </a:r>
            <a:r>
              <a:rPr sz="2400" b="1" spc="-10" dirty="0">
                <a:latin typeface="Arial"/>
                <a:cs typeface="Arial"/>
              </a:rPr>
              <a:t>datagram	</a:t>
            </a:r>
            <a:r>
              <a:rPr sz="2400" b="1" spc="-5" dirty="0">
                <a:latin typeface="Arial"/>
                <a:cs typeface="Arial"/>
              </a:rPr>
              <a:t>carrying	</a:t>
            </a:r>
            <a:r>
              <a:rPr sz="2400" b="1" dirty="0">
                <a:latin typeface="Arial"/>
                <a:cs typeface="Arial"/>
              </a:rPr>
              <a:t>an	ICMP</a:t>
            </a:r>
            <a:r>
              <a:rPr sz="2400" b="1" spc="204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error</a:t>
            </a:r>
            <a:endParaRPr sz="240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message.</a:t>
            </a:r>
            <a:endParaRPr sz="2400">
              <a:latin typeface="Arial"/>
              <a:cs typeface="Arial"/>
            </a:endParaRPr>
          </a:p>
          <a:p>
            <a:pPr marL="437515" marR="5080" indent="-425450">
              <a:lnSpc>
                <a:spcPct val="100000"/>
              </a:lnSpc>
              <a:tabLst>
                <a:tab pos="459105" algn="l"/>
                <a:tab pos="1038225" algn="l"/>
                <a:tab pos="1968500" algn="l"/>
                <a:tab pos="2852420" algn="l"/>
                <a:tab pos="4328795" algn="l"/>
                <a:tab pos="4994910" algn="l"/>
                <a:tab pos="5523865" algn="l"/>
                <a:tab pos="7153275" algn="l"/>
                <a:tab pos="7733665" algn="l"/>
              </a:tabLst>
            </a:pPr>
            <a:r>
              <a:rPr sz="2400" spc="-250" dirty="0">
                <a:solidFill>
                  <a:srgbClr val="FF0000"/>
                </a:solidFill>
                <a:latin typeface="MS UI Gothic"/>
                <a:cs typeface="MS UI Gothic"/>
              </a:rPr>
              <a:t>❏		</a:t>
            </a:r>
            <a:r>
              <a:rPr sz="2400" b="1" spc="-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o	I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P	</a:t>
            </a:r>
            <a:r>
              <a:rPr sz="2400" b="1" spc="-10" dirty="0">
                <a:latin typeface="Arial"/>
                <a:cs typeface="Arial"/>
              </a:rPr>
              <a:t>er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m</a:t>
            </a:r>
            <a:r>
              <a:rPr sz="2400" b="1" spc="-10" dirty="0">
                <a:latin typeface="Arial"/>
                <a:cs typeface="Arial"/>
              </a:rPr>
              <a:t>ess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e	</a:t>
            </a:r>
            <a:r>
              <a:rPr sz="2400" b="1" spc="10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ill	be	g</a:t>
            </a:r>
            <a:r>
              <a:rPr sz="2400" b="1" spc="-10" dirty="0">
                <a:latin typeface="Arial"/>
                <a:cs typeface="Arial"/>
              </a:rPr>
              <a:t>ene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d	f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a  </a:t>
            </a:r>
            <a:r>
              <a:rPr sz="2400" b="1" spc="-5" dirty="0">
                <a:latin typeface="Arial"/>
                <a:cs typeface="Arial"/>
              </a:rPr>
              <a:t>fragmented </a:t>
            </a:r>
            <a:r>
              <a:rPr sz="2400" b="1" spc="-10" dirty="0">
                <a:latin typeface="Arial"/>
                <a:cs typeface="Arial"/>
              </a:rPr>
              <a:t>datagram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that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is</a:t>
            </a:r>
            <a:r>
              <a:rPr sz="2400" b="1" spc="-5" dirty="0">
                <a:latin typeface="Arial"/>
                <a:cs typeface="Arial"/>
              </a:rPr>
              <a:t> not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first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fragment.</a:t>
            </a:r>
            <a:endParaRPr sz="2400">
              <a:latin typeface="Arial"/>
              <a:cs typeface="Arial"/>
            </a:endParaRPr>
          </a:p>
          <a:p>
            <a:pPr marL="437515" marR="5080" indent="-425450">
              <a:lnSpc>
                <a:spcPct val="100000"/>
              </a:lnSpc>
              <a:tabLst>
                <a:tab pos="459105" algn="l"/>
                <a:tab pos="1038225" algn="l"/>
                <a:tab pos="1968500" algn="l"/>
                <a:tab pos="2852420" algn="l"/>
                <a:tab pos="4328795" algn="l"/>
                <a:tab pos="4994910" algn="l"/>
                <a:tab pos="5523865" algn="l"/>
                <a:tab pos="7153275" algn="l"/>
                <a:tab pos="7733665" algn="l"/>
              </a:tabLst>
            </a:pPr>
            <a:r>
              <a:rPr sz="2400" spc="-250" dirty="0">
                <a:solidFill>
                  <a:srgbClr val="FF0000"/>
                </a:solidFill>
                <a:latin typeface="MS UI Gothic"/>
                <a:cs typeface="MS UI Gothic"/>
              </a:rPr>
              <a:t>❏		</a:t>
            </a:r>
            <a:r>
              <a:rPr sz="2400" b="1" spc="-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o	I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P	</a:t>
            </a:r>
            <a:r>
              <a:rPr sz="2400" b="1" spc="-10" dirty="0">
                <a:latin typeface="Arial"/>
                <a:cs typeface="Arial"/>
              </a:rPr>
              <a:t>er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m</a:t>
            </a:r>
            <a:r>
              <a:rPr sz="2400" b="1" spc="-10" dirty="0">
                <a:latin typeface="Arial"/>
                <a:cs typeface="Arial"/>
              </a:rPr>
              <a:t>ess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e	</a:t>
            </a:r>
            <a:r>
              <a:rPr sz="2400" b="1" spc="10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ill	be	g</a:t>
            </a:r>
            <a:r>
              <a:rPr sz="2400" b="1" spc="-10" dirty="0">
                <a:latin typeface="Arial"/>
                <a:cs typeface="Arial"/>
              </a:rPr>
              <a:t>ene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d	f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a  </a:t>
            </a:r>
            <a:r>
              <a:rPr sz="2400" b="1" spc="-10" dirty="0">
                <a:latin typeface="Arial"/>
                <a:cs typeface="Arial"/>
              </a:rPr>
              <a:t>datagram</a:t>
            </a:r>
            <a:r>
              <a:rPr sz="2400" b="1" spc="-5" dirty="0">
                <a:latin typeface="Arial"/>
                <a:cs typeface="Arial"/>
              </a:rPr>
              <a:t> having</a:t>
            </a:r>
            <a:r>
              <a:rPr sz="2400" b="1" dirty="0">
                <a:latin typeface="Arial"/>
                <a:cs typeface="Arial"/>
              </a:rPr>
              <a:t> a</a:t>
            </a:r>
            <a:r>
              <a:rPr sz="2400" b="1" spc="-5" dirty="0">
                <a:latin typeface="Arial"/>
                <a:cs typeface="Arial"/>
              </a:rPr>
              <a:t> multicast address.</a:t>
            </a:r>
            <a:endParaRPr sz="2400">
              <a:latin typeface="Arial"/>
              <a:cs typeface="Arial"/>
            </a:endParaRPr>
          </a:p>
          <a:p>
            <a:pPr marL="977265" marR="5080" indent="-965200">
              <a:lnSpc>
                <a:spcPct val="100000"/>
              </a:lnSpc>
              <a:tabLst>
                <a:tab pos="459105" algn="l"/>
                <a:tab pos="1038225" algn="l"/>
                <a:tab pos="1968500" algn="l"/>
                <a:tab pos="2540000" algn="l"/>
                <a:tab pos="2852420" algn="l"/>
                <a:tab pos="3713479" algn="l"/>
                <a:tab pos="4076700" algn="l"/>
                <a:tab pos="4328795" algn="l"/>
                <a:tab pos="4994910" algn="l"/>
                <a:tab pos="5300345" algn="l"/>
                <a:tab pos="5523865" algn="l"/>
                <a:tab pos="6659880" algn="l"/>
                <a:tab pos="7153275" algn="l"/>
                <a:tab pos="7562215" algn="l"/>
                <a:tab pos="7733665" algn="l"/>
              </a:tabLst>
            </a:pPr>
            <a:r>
              <a:rPr sz="2400" spc="-250" dirty="0">
                <a:solidFill>
                  <a:srgbClr val="FF0000"/>
                </a:solidFill>
                <a:latin typeface="MS UI Gothic"/>
                <a:cs typeface="MS UI Gothic"/>
              </a:rPr>
              <a:t>❏	</a:t>
            </a:r>
            <a:r>
              <a:rPr sz="2400" b="1" spc="-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o		I</a:t>
            </a:r>
            <a:r>
              <a:rPr sz="2400" b="1" spc="-5" dirty="0">
                <a:latin typeface="Arial"/>
                <a:cs typeface="Arial"/>
              </a:rPr>
              <a:t>C</a:t>
            </a:r>
            <a:r>
              <a:rPr sz="2400" b="1" spc="5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P	</a:t>
            </a:r>
            <a:r>
              <a:rPr sz="2400" b="1" spc="-10" dirty="0">
                <a:latin typeface="Arial"/>
                <a:cs typeface="Arial"/>
              </a:rPr>
              <a:t>er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m</a:t>
            </a:r>
            <a:r>
              <a:rPr sz="2400" b="1" spc="-10" dirty="0">
                <a:latin typeface="Arial"/>
                <a:cs typeface="Arial"/>
              </a:rPr>
              <a:t>ess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e	</a:t>
            </a:r>
            <a:r>
              <a:rPr sz="2400" b="1" spc="10" dirty="0">
                <a:latin typeface="Arial"/>
                <a:cs typeface="Arial"/>
              </a:rPr>
              <a:t>w</a:t>
            </a:r>
            <a:r>
              <a:rPr sz="2400" b="1" dirty="0">
                <a:latin typeface="Arial"/>
                <a:cs typeface="Arial"/>
              </a:rPr>
              <a:t>ill	be	g</a:t>
            </a:r>
            <a:r>
              <a:rPr sz="2400" b="1" spc="-10" dirty="0">
                <a:latin typeface="Arial"/>
                <a:cs typeface="Arial"/>
              </a:rPr>
              <a:t>ene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d	f</a:t>
            </a:r>
            <a:r>
              <a:rPr sz="2400" b="1" spc="-5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		a  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at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g</a:t>
            </a:r>
            <a:r>
              <a:rPr sz="2400" b="1" spc="-10" dirty="0">
                <a:latin typeface="Arial"/>
                <a:cs typeface="Arial"/>
              </a:rPr>
              <a:t>ra</a:t>
            </a:r>
            <a:r>
              <a:rPr sz="2400" b="1" dirty="0">
                <a:latin typeface="Arial"/>
                <a:cs typeface="Arial"/>
              </a:rPr>
              <a:t>m	h</a:t>
            </a:r>
            <a:r>
              <a:rPr sz="2400" b="1" spc="-10" dirty="0">
                <a:latin typeface="Arial"/>
                <a:cs typeface="Arial"/>
              </a:rPr>
              <a:t>av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g	a	</a:t>
            </a:r>
            <a:r>
              <a:rPr sz="2400" b="1" spc="-10" dirty="0">
                <a:latin typeface="Arial"/>
                <a:cs typeface="Arial"/>
              </a:rPr>
              <a:t>spe</a:t>
            </a:r>
            <a:r>
              <a:rPr sz="2400" b="1" dirty="0">
                <a:latin typeface="Arial"/>
                <a:cs typeface="Arial"/>
              </a:rPr>
              <a:t>ci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l	a</a:t>
            </a:r>
            <a:r>
              <a:rPr sz="2400" b="1" spc="-10" dirty="0">
                <a:latin typeface="Arial"/>
                <a:cs typeface="Arial"/>
              </a:rPr>
              <a:t>dd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es</a:t>
            </a:r>
            <a:r>
              <a:rPr sz="2400" b="1" dirty="0">
                <a:latin typeface="Arial"/>
                <a:cs typeface="Arial"/>
              </a:rPr>
              <a:t>s	</a:t>
            </a:r>
            <a:r>
              <a:rPr sz="2400" b="1" spc="-10" dirty="0">
                <a:latin typeface="Arial"/>
                <a:cs typeface="Arial"/>
              </a:rPr>
              <a:t>su</a:t>
            </a:r>
            <a:r>
              <a:rPr sz="2400" b="1" dirty="0">
                <a:latin typeface="Arial"/>
                <a:cs typeface="Arial"/>
              </a:rPr>
              <a:t>ch	</a:t>
            </a:r>
            <a:r>
              <a:rPr sz="2400" b="1" spc="-10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37515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127.0.0.0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or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0.0.0.0.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106807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109" y="796290"/>
            <a:ext cx="6456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21.10	</a:t>
            </a:r>
            <a:r>
              <a:rPr spc="-5" dirty="0"/>
              <a:t>Contents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data</a:t>
            </a:r>
            <a:r>
              <a:rPr spc="5" dirty="0"/>
              <a:t> </a:t>
            </a:r>
            <a:r>
              <a:rPr spc="-5" dirty="0"/>
              <a:t>field</a:t>
            </a:r>
            <a:r>
              <a:rPr spc="1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error messages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368360"/>
            <a:ext cx="6635894" cy="25084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" y="1177290"/>
            <a:ext cx="8396605" cy="509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Find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class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620395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a.	</a:t>
            </a:r>
            <a:r>
              <a:rPr sz="2800" b="1" u="heavy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2800" dirty="0">
                <a:latin typeface="Times New Roman"/>
                <a:cs typeface="Times New Roman"/>
              </a:rPr>
              <a:t>0000001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00001011 00001011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11101111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620395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b.	</a:t>
            </a:r>
            <a:r>
              <a:rPr sz="2800" b="1" u="heavy" spc="-20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imes New Roman"/>
                <a:cs typeface="Times New Roman"/>
              </a:rPr>
              <a:t>110</a:t>
            </a:r>
            <a:r>
              <a:rPr sz="2800" spc="-20" dirty="0">
                <a:latin typeface="Times New Roman"/>
                <a:cs typeface="Times New Roman"/>
              </a:rPr>
              <a:t>00001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10000011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00011011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11111111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598805" algn="l"/>
              </a:tabLst>
            </a:pP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c.	</a:t>
            </a:r>
            <a:r>
              <a:rPr sz="2800" b="1" u="heavy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imes New Roman"/>
                <a:cs typeface="Times New Roman"/>
              </a:rPr>
              <a:t>14</a:t>
            </a:r>
            <a:r>
              <a:rPr sz="2800" dirty="0">
                <a:latin typeface="Times New Roman"/>
                <a:cs typeface="Times New Roman"/>
              </a:rPr>
              <a:t>.23.120.8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620395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d.	</a:t>
            </a:r>
            <a:r>
              <a:rPr sz="2800" b="1" u="heavy" spc="-20" dirty="0">
                <a:solidFill>
                  <a:srgbClr val="009900"/>
                </a:solidFill>
                <a:uFill>
                  <a:solidFill>
                    <a:srgbClr val="009900"/>
                  </a:solidFill>
                </a:uFill>
                <a:latin typeface="Times New Roman"/>
                <a:cs typeface="Times New Roman"/>
              </a:rPr>
              <a:t>252</a:t>
            </a:r>
            <a:r>
              <a:rPr sz="2800" spc="-20" dirty="0">
                <a:latin typeface="Times New Roman"/>
                <a:cs typeface="Times New Roman"/>
              </a:rPr>
              <a:t>.5.15.111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ts val="3354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dirty="0">
                <a:latin typeface="Times New Roman"/>
                <a:cs typeface="Times New Roman"/>
              </a:rPr>
              <a:t> bit</a:t>
            </a:r>
            <a:r>
              <a:rPr sz="2800" b="1" i="1" spc="-5" dirty="0">
                <a:latin typeface="Times New Roman"/>
                <a:cs typeface="Times New Roman"/>
              </a:rPr>
              <a:t> is </a:t>
            </a:r>
            <a:r>
              <a:rPr sz="2800" b="1" i="1" dirty="0">
                <a:latin typeface="Times New Roman"/>
                <a:cs typeface="Times New Roman"/>
              </a:rPr>
              <a:t>0.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class</a:t>
            </a:r>
            <a:r>
              <a:rPr sz="2800" b="1" i="1" spc="-1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 marL="368300" marR="5080" indent="-368300">
              <a:lnSpc>
                <a:spcPts val="3360"/>
              </a:lnSpc>
              <a:spcBef>
                <a:spcPts val="105"/>
              </a:spcBef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first </a:t>
            </a:r>
            <a:r>
              <a:rPr sz="2800" b="1" i="1" dirty="0">
                <a:latin typeface="Times New Roman"/>
                <a:cs typeface="Times New Roman"/>
              </a:rPr>
              <a:t>2 bits are 1; </a:t>
            </a:r>
            <a:r>
              <a:rPr sz="2800" b="1" i="1" spc="-5" dirty="0">
                <a:latin typeface="Times New Roman"/>
                <a:cs typeface="Times New Roman"/>
              </a:rPr>
              <a:t>the third </a:t>
            </a:r>
            <a:r>
              <a:rPr sz="2800" b="1" i="1" dirty="0">
                <a:latin typeface="Times New Roman"/>
                <a:cs typeface="Times New Roman"/>
              </a:rPr>
              <a:t>bit is 0.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is a </a:t>
            </a:r>
            <a:r>
              <a:rPr sz="2800" b="1" i="1" spc="-5" dirty="0">
                <a:latin typeface="Times New Roman"/>
                <a:cs typeface="Times New Roman"/>
              </a:rPr>
              <a:t>class </a:t>
            </a:r>
            <a:r>
              <a:rPr sz="2800" b="1" i="1" dirty="0">
                <a:latin typeface="Times New Roman"/>
                <a:cs typeface="Times New Roman"/>
              </a:rPr>
              <a:t>C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 marL="346710" indent="-334010">
              <a:lnSpc>
                <a:spcPts val="3250"/>
              </a:lnSpc>
              <a:buClr>
                <a:srgbClr val="FF0000"/>
              </a:buClr>
              <a:buAutoNum type="alphaLcPeriod"/>
              <a:tabLst>
                <a:tab pos="34671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 </a:t>
            </a:r>
            <a:r>
              <a:rPr sz="2800" b="1" i="1" dirty="0">
                <a:latin typeface="Times New Roman"/>
                <a:cs typeface="Times New Roman"/>
              </a:rPr>
              <a:t>byte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14;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class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14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 byte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252;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class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13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19.4</a:t>
            </a:r>
            <a:endParaRPr sz="3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1159" y="796290"/>
            <a:ext cx="3863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720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30" dirty="0">
                <a:solidFill>
                  <a:srgbClr val="3333CC"/>
                </a:solidFill>
                <a:latin typeface="Times New Roman"/>
                <a:cs typeface="Times New Roman"/>
              </a:rPr>
              <a:t>21.11	</a:t>
            </a:r>
            <a:r>
              <a:rPr spc="-5" dirty="0"/>
              <a:t>Redirection</a:t>
            </a:r>
            <a:r>
              <a:rPr spc="-40" dirty="0"/>
              <a:t> </a:t>
            </a:r>
            <a:r>
              <a:rPr spc="-5" dirty="0"/>
              <a:t>concept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448605"/>
            <a:ext cx="8610600" cy="24281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21.19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796290"/>
            <a:ext cx="3487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21.12	</a:t>
            </a:r>
            <a:r>
              <a:rPr dirty="0"/>
              <a:t>Query</a:t>
            </a:r>
            <a:r>
              <a:rPr spc="-100" dirty="0"/>
              <a:t> </a:t>
            </a:r>
            <a:r>
              <a:rPr dirty="0"/>
              <a:t>messages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336800"/>
            <a:ext cx="8355330" cy="2076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21.20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796290"/>
            <a:ext cx="5999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21.13	</a:t>
            </a:r>
            <a:r>
              <a:rPr spc="-5" dirty="0"/>
              <a:t>Encapsulation</a:t>
            </a:r>
            <a:r>
              <a:rPr dirty="0"/>
              <a:t> of </a:t>
            </a:r>
            <a:r>
              <a:rPr spc="-5" dirty="0"/>
              <a:t>ICMP</a:t>
            </a:r>
            <a:r>
              <a:rPr spc="-75" dirty="0"/>
              <a:t> </a:t>
            </a:r>
            <a:r>
              <a:rPr dirty="0"/>
              <a:t>query </a:t>
            </a:r>
            <a:r>
              <a:rPr spc="-5" dirty="0"/>
              <a:t>messages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2420620"/>
            <a:ext cx="5562600" cy="201548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21.21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145" cy="258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Figure </a:t>
            </a:r>
            <a:r>
              <a:rPr sz="2800" b="1" i="1" dirty="0">
                <a:latin typeface="Times New Roman"/>
                <a:cs typeface="Times New Roman"/>
              </a:rPr>
              <a:t>21.14 </a:t>
            </a:r>
            <a:r>
              <a:rPr sz="2800" b="1" i="1" spc="-5" dirty="0">
                <a:latin typeface="Times New Roman"/>
                <a:cs typeface="Times New Roman"/>
              </a:rPr>
              <a:t>shows </a:t>
            </a:r>
            <a:r>
              <a:rPr sz="2800" b="1" i="1" dirty="0">
                <a:latin typeface="Times New Roman"/>
                <a:cs typeface="Times New Roman"/>
              </a:rPr>
              <a:t>an </a:t>
            </a:r>
            <a:r>
              <a:rPr sz="2800" b="1" i="1" spc="-5" dirty="0">
                <a:latin typeface="Times New Roman"/>
                <a:cs typeface="Times New Roman"/>
              </a:rPr>
              <a:t>example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checksum </a:t>
            </a:r>
            <a:r>
              <a:rPr sz="2800" b="1" i="1" spc="-5" dirty="0">
                <a:latin typeface="Times New Roman"/>
                <a:cs typeface="Times New Roman"/>
              </a:rPr>
              <a:t>calculation </a:t>
            </a:r>
            <a:r>
              <a:rPr sz="2800" b="1" i="1" dirty="0">
                <a:latin typeface="Times New Roman"/>
                <a:cs typeface="Times New Roman"/>
              </a:rPr>
              <a:t> for a </a:t>
            </a:r>
            <a:r>
              <a:rPr sz="2800" b="1" i="1" spc="-5" dirty="0">
                <a:latin typeface="Times New Roman"/>
                <a:cs typeface="Times New Roman"/>
              </a:rPr>
              <a:t>simple echo-request message. </a:t>
            </a: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4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randomly </a:t>
            </a:r>
            <a:r>
              <a:rPr sz="2800" b="1" i="1" spc="-5" dirty="0">
                <a:latin typeface="Times New Roman"/>
                <a:cs typeface="Times New Roman"/>
              </a:rPr>
              <a:t>chose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identifier</a:t>
            </a:r>
            <a:r>
              <a:rPr sz="2800" b="1" i="1" dirty="0">
                <a:latin typeface="Times New Roman"/>
                <a:cs typeface="Times New Roman"/>
              </a:rPr>
              <a:t> to be 1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10" dirty="0">
                <a:latin typeface="Times New Roman"/>
                <a:cs typeface="Times New Roman"/>
              </a:rPr>
              <a:t>sequence</a:t>
            </a:r>
            <a:r>
              <a:rPr sz="2800" b="1" i="1" spc="-5" dirty="0">
                <a:latin typeface="Times New Roman"/>
                <a:cs typeface="Times New Roman"/>
              </a:rPr>
              <a:t> number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 9.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message is divided into </a:t>
            </a:r>
            <a:r>
              <a:rPr sz="2800" b="1" i="1" dirty="0">
                <a:latin typeface="Times New Roman"/>
                <a:cs typeface="Times New Roman"/>
              </a:rPr>
              <a:t>16-bit </a:t>
            </a:r>
            <a:r>
              <a:rPr sz="2800" b="1" i="1" spc="-5" dirty="0">
                <a:latin typeface="Times New Roman"/>
                <a:cs typeface="Times New Roman"/>
              </a:rPr>
              <a:t>(2-byte) words.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words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added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sum is </a:t>
            </a:r>
            <a:r>
              <a:rPr sz="2800" b="1" i="1" spc="-5" dirty="0">
                <a:latin typeface="Times New Roman"/>
                <a:cs typeface="Times New Roman"/>
              </a:rPr>
              <a:t>complemented. Now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sender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dirty="0">
                <a:latin typeface="Times New Roman"/>
                <a:cs typeface="Times New Roman"/>
              </a:rPr>
              <a:t> put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 value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checksum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field.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21.2</a:t>
            </a:r>
            <a:endParaRPr sz="3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796290"/>
            <a:ext cx="535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21.14	</a:t>
            </a:r>
            <a:r>
              <a:rPr dirty="0"/>
              <a:t>Example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checksum</a:t>
            </a:r>
            <a:r>
              <a:rPr dirty="0"/>
              <a:t> </a:t>
            </a:r>
            <a:r>
              <a:rPr spc="-5" dirty="0"/>
              <a:t>calculation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1329" y="1752600"/>
            <a:ext cx="5650660" cy="368053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21.23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943609"/>
            <a:ext cx="8538210" cy="514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58470" algn="l"/>
                <a:tab pos="850900" algn="l"/>
                <a:tab pos="1336675" algn="l"/>
                <a:tab pos="1548130" algn="l"/>
                <a:tab pos="1803400" algn="l"/>
                <a:tab pos="1830070" algn="l"/>
                <a:tab pos="2177415" algn="l"/>
                <a:tab pos="2307590" algn="l"/>
                <a:tab pos="2354580" algn="l"/>
                <a:tab pos="2396490" algn="l"/>
                <a:tab pos="3055620" algn="l"/>
                <a:tab pos="3197225" algn="l"/>
                <a:tab pos="3540760" algn="l"/>
                <a:tab pos="3583304" algn="l"/>
                <a:tab pos="3869054" algn="l"/>
                <a:tab pos="4144645" algn="l"/>
                <a:tab pos="4187190" algn="l"/>
                <a:tab pos="4385945" algn="l"/>
                <a:tab pos="4961255" algn="l"/>
                <a:tab pos="4988560" algn="l"/>
                <a:tab pos="5328285" algn="l"/>
                <a:tab pos="5829935" algn="l"/>
                <a:tab pos="6284595" algn="l"/>
                <a:tab pos="6549390" algn="l"/>
                <a:tab pos="6631305" algn="l"/>
                <a:tab pos="6729730" algn="l"/>
                <a:tab pos="7333615" algn="l"/>
                <a:tab pos="7517130" algn="l"/>
                <a:tab pos="7608570" algn="l"/>
                <a:tab pos="7958455" algn="l"/>
                <a:tab pos="8054340" algn="l"/>
                <a:tab pos="8231505" algn="l"/>
              </a:tabLst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16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</a:t>
            </a:r>
            <a:r>
              <a:rPr sz="2800" b="1" i="1" spc="1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17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ping</a:t>
            </a:r>
            <a:r>
              <a:rPr sz="2800" b="1" i="1" spc="1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program</a:t>
            </a:r>
            <a:r>
              <a:rPr sz="2800" b="1" i="1" spc="1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1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test</a:t>
            </a:r>
            <a:r>
              <a:rPr sz="2800" b="1" i="1" spc="1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1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server</a:t>
            </a:r>
            <a:r>
              <a:rPr sz="2800" b="1" i="1" spc="17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fhda.edu.</a:t>
            </a:r>
            <a:r>
              <a:rPr sz="2800" b="1" i="1" spc="1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shown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next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slide.</a:t>
            </a:r>
            <a:r>
              <a:rPr sz="2800" b="1" i="1" spc="5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ping</a:t>
            </a:r>
            <a:r>
              <a:rPr sz="2800" b="1" i="1" spc="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program</a:t>
            </a:r>
            <a:r>
              <a:rPr sz="2800" b="1" i="1" spc="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sends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essa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s	</a:t>
            </a:r>
            <a:r>
              <a:rPr sz="2800" b="1" i="1" spc="-20" dirty="0">
                <a:latin typeface="Times New Roman"/>
                <a:cs typeface="Times New Roman"/>
              </a:rPr>
              <a:t>w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h		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q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nc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nu</a:t>
            </a:r>
            <a:r>
              <a:rPr sz="2800" b="1" i="1" dirty="0">
                <a:latin typeface="Times New Roman"/>
                <a:cs typeface="Times New Roman"/>
              </a:rPr>
              <a:t>mbers	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ta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ti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spc="-5" dirty="0">
                <a:latin typeface="Times New Roman"/>
                <a:cs typeface="Times New Roman"/>
              </a:rPr>
              <a:t>ro</a:t>
            </a:r>
            <a:r>
              <a:rPr sz="2800" b="1" i="1" dirty="0">
                <a:latin typeface="Times New Roman"/>
                <a:cs typeface="Times New Roman"/>
              </a:rPr>
              <a:t>m	</a:t>
            </a:r>
            <a:r>
              <a:rPr sz="2800" b="1" i="1" spc="5" dirty="0">
                <a:latin typeface="Times New Roman"/>
                <a:cs typeface="Times New Roman"/>
              </a:rPr>
              <a:t>0</a:t>
            </a:r>
            <a:r>
              <a:rPr sz="2800" b="1" i="1" dirty="0">
                <a:latin typeface="Times New Roman"/>
                <a:cs typeface="Times New Roman"/>
              </a:rPr>
              <a:t>.	</a:t>
            </a:r>
            <a:r>
              <a:rPr sz="2800" b="1" i="1" spc="-10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  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5" dirty="0">
                <a:latin typeface="Times New Roman"/>
                <a:cs typeface="Times New Roman"/>
              </a:rPr>
              <a:t>p</a:t>
            </a:r>
            <a:r>
              <a:rPr sz="2800" b="1" i="1" spc="-5" dirty="0">
                <a:latin typeface="Times New Roman"/>
                <a:cs typeface="Times New Roman"/>
              </a:rPr>
              <a:t>ro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dirty="0">
                <a:latin typeface="Times New Roman"/>
                <a:cs typeface="Times New Roman"/>
              </a:rPr>
              <a:t>e		it	gi</a:t>
            </a:r>
            <a:r>
              <a:rPr sz="2800" b="1" i="1" spc="-5" dirty="0">
                <a:latin typeface="Times New Roman"/>
                <a:cs typeface="Times New Roman"/>
              </a:rPr>
              <a:t>v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s	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s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10" dirty="0">
                <a:latin typeface="Times New Roman"/>
                <a:cs typeface="Times New Roman"/>
              </a:rPr>
              <a:t>R</a:t>
            </a: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T	t</a:t>
            </a:r>
            <a:r>
              <a:rPr sz="2800" b="1" i="1" spc="5" dirty="0">
                <a:latin typeface="Times New Roman"/>
                <a:cs typeface="Times New Roman"/>
              </a:rPr>
              <a:t>i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.	</a:t>
            </a: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T</a:t>
            </a:r>
            <a:r>
              <a:rPr sz="2800" b="1" i="1" dirty="0">
                <a:latin typeface="Times New Roman"/>
                <a:cs typeface="Times New Roman"/>
              </a:rPr>
              <a:t>L	</a:t>
            </a:r>
            <a:r>
              <a:rPr sz="2800" b="1" i="1" spc="5" dirty="0">
                <a:latin typeface="Times New Roman"/>
                <a:cs typeface="Times New Roman"/>
              </a:rPr>
              <a:t>(</a:t>
            </a:r>
            <a:r>
              <a:rPr sz="2800" b="1" i="1" dirty="0">
                <a:latin typeface="Times New Roman"/>
                <a:cs typeface="Times New Roman"/>
              </a:rPr>
              <a:t>ti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dirty="0">
                <a:latin typeface="Times New Roman"/>
                <a:cs typeface="Times New Roman"/>
              </a:rPr>
              <a:t>e	to  </a:t>
            </a:r>
            <a:r>
              <a:rPr sz="2800" b="1" i="1" spc="-5" dirty="0">
                <a:latin typeface="Times New Roman"/>
                <a:cs typeface="Times New Roman"/>
              </a:rPr>
              <a:t>live) </a:t>
            </a:r>
            <a:r>
              <a:rPr sz="2800" b="1" i="1" dirty="0">
                <a:latin typeface="Times New Roman"/>
                <a:cs typeface="Times New Roman"/>
              </a:rPr>
              <a:t>field in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IP datagram </a:t>
            </a:r>
            <a:r>
              <a:rPr sz="2800" b="1" i="1" spc="-5" dirty="0">
                <a:latin typeface="Times New Roman"/>
                <a:cs typeface="Times New Roman"/>
              </a:rPr>
              <a:t>that encapsulates </a:t>
            </a:r>
            <a:r>
              <a:rPr sz="2800" b="1" i="1" dirty="0">
                <a:latin typeface="Times New Roman"/>
                <a:cs typeface="Times New Roman"/>
              </a:rPr>
              <a:t>an </a:t>
            </a:r>
            <a:r>
              <a:rPr sz="2800" b="1" i="1" spc="-10" dirty="0">
                <a:latin typeface="Times New Roman"/>
                <a:cs typeface="Times New Roman"/>
              </a:rPr>
              <a:t>ICMP </a:t>
            </a:r>
            <a:r>
              <a:rPr sz="2800" b="1" i="1" spc="-5" dirty="0">
                <a:latin typeface="Times New Roman"/>
                <a:cs typeface="Times New Roman"/>
              </a:rPr>
              <a:t> message </a:t>
            </a:r>
            <a:r>
              <a:rPr sz="2800" b="1" i="1" dirty="0">
                <a:latin typeface="Times New Roman"/>
                <a:cs typeface="Times New Roman"/>
              </a:rPr>
              <a:t>has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been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set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62.</a:t>
            </a:r>
            <a:r>
              <a:rPr sz="2800" b="1" i="1" spc="-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At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beginning,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ping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3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36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		data</a:t>
            </a:r>
            <a:r>
              <a:rPr sz="2800" b="1" i="1" spc="3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</a:t>
            </a:r>
            <a:r>
              <a:rPr sz="2800" b="1" i="1" spc="34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	56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total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</a:t>
            </a:r>
            <a:r>
              <a:rPr sz="2800" b="1" i="1" spc="24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</a:t>
            </a:r>
            <a:r>
              <a:rPr sz="2800" b="1" i="1" spc="254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84.</a:t>
            </a:r>
            <a:r>
              <a:rPr sz="2800" b="1" i="1" spc="254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It</a:t>
            </a:r>
            <a:r>
              <a:rPr sz="2800" b="1" i="1" spc="2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2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obvious</a:t>
            </a:r>
            <a:r>
              <a:rPr sz="2800" b="1" i="1" spc="2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that</a:t>
            </a:r>
            <a:r>
              <a:rPr sz="2800" b="1" i="1" spc="254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</a:t>
            </a:r>
            <a:r>
              <a:rPr sz="2800" b="1" i="1" spc="2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spc="24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</a:t>
            </a:r>
            <a:r>
              <a:rPr sz="2800" b="1" i="1" spc="2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</a:t>
            </a:r>
            <a:r>
              <a:rPr sz="2800" b="1" i="1" spc="26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</a:t>
            </a:r>
            <a:r>
              <a:rPr sz="2800" b="1" i="1" spc="2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6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ICMP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header</a:t>
            </a:r>
            <a:r>
              <a:rPr sz="2800" b="1" i="1" spc="2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30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20</a:t>
            </a:r>
            <a:r>
              <a:rPr sz="2800" b="1" i="1" spc="29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</a:t>
            </a:r>
            <a:r>
              <a:rPr sz="2800" b="1" i="1" spc="2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2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</a:t>
            </a:r>
            <a:r>
              <a:rPr sz="2800" b="1" i="1" spc="1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header</a:t>
            </a:r>
            <a:r>
              <a:rPr sz="2800" b="1" i="1" spc="2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29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56,</a:t>
            </a:r>
            <a:r>
              <a:rPr sz="2800" b="1" i="1" spc="29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2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spc="29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29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84.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However,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note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probe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ping </a:t>
            </a:r>
            <a:r>
              <a:rPr sz="2800" b="1" i="1" spc="-5" dirty="0">
                <a:latin typeface="Times New Roman"/>
                <a:cs typeface="Times New Roman"/>
              </a:rPr>
              <a:t>defines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	</a:t>
            </a:r>
            <a:r>
              <a:rPr sz="2800" b="1" i="1" spc="-5" dirty="0">
                <a:latin typeface="Times New Roman"/>
                <a:cs typeface="Times New Roman"/>
              </a:rPr>
              <a:t>bytes	</a:t>
            </a:r>
            <a:r>
              <a:rPr sz="2800" b="1" i="1" dirty="0">
                <a:latin typeface="Times New Roman"/>
                <a:cs typeface="Times New Roman"/>
              </a:rPr>
              <a:t>as	64.			</a:t>
            </a:r>
            <a:r>
              <a:rPr sz="2800" b="1" i="1" spc="-5" dirty="0">
                <a:latin typeface="Times New Roman"/>
                <a:cs typeface="Times New Roman"/>
              </a:rPr>
              <a:t>This		</a:t>
            </a:r>
            <a:r>
              <a:rPr sz="2800" b="1" i="1" dirty="0">
                <a:latin typeface="Times New Roman"/>
                <a:cs typeface="Times New Roman"/>
              </a:rPr>
              <a:t>is		the		total		</a:t>
            </a:r>
            <a:r>
              <a:rPr sz="2800" b="1" i="1" spc="-5" dirty="0">
                <a:latin typeface="Times New Roman"/>
                <a:cs typeface="Times New Roman"/>
              </a:rPr>
              <a:t>number	</a:t>
            </a:r>
            <a:r>
              <a:rPr sz="2800" b="1" i="1" dirty="0">
                <a:latin typeface="Times New Roman"/>
                <a:cs typeface="Times New Roman"/>
              </a:rPr>
              <a:t>of		</a:t>
            </a:r>
            <a:r>
              <a:rPr sz="2800" b="1" i="1" spc="-5" dirty="0">
                <a:latin typeface="Times New Roman"/>
                <a:cs typeface="Times New Roman"/>
              </a:rPr>
              <a:t>bytes		</a:t>
            </a:r>
            <a:r>
              <a:rPr sz="2800" b="1" i="1" dirty="0">
                <a:latin typeface="Times New Roman"/>
                <a:cs typeface="Times New Roman"/>
              </a:rPr>
              <a:t>in		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ICMP</a:t>
            </a:r>
            <a:r>
              <a:rPr sz="2800" b="1" i="1" spc="-1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dirty="0">
                <a:latin typeface="Times New Roman"/>
                <a:cs typeface="Times New Roman"/>
              </a:rPr>
              <a:t> (56 +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21.3</a:t>
            </a:r>
            <a:endParaRPr sz="3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1550" cy="1052830"/>
            <a:chOff x="76200" y="0"/>
            <a:chExt cx="8591550" cy="1052830"/>
          </a:xfrm>
        </p:grpSpPr>
        <p:sp>
          <p:nvSpPr>
            <p:cNvPr id="3" name="object 3"/>
            <p:cNvSpPr/>
            <p:nvPr/>
          </p:nvSpPr>
          <p:spPr>
            <a:xfrm>
              <a:off x="367029" y="1079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09220"/>
              <a:ext cx="327659" cy="4737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219" y="5308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09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790" y="532129"/>
              <a:ext cx="368300" cy="472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8470"/>
              <a:ext cx="560070" cy="421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200" y="0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565150"/>
                  </a:moveTo>
                  <a:lnTo>
                    <a:pt x="0" y="565150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565150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535952"/>
                  </a:lnTo>
                  <a:lnTo>
                    <a:pt x="31750" y="53595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535940"/>
              <a:ext cx="8225790" cy="2920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21.3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248286" y="1086486"/>
            <a:ext cx="8531860" cy="5170170"/>
            <a:chOff x="248286" y="1086486"/>
            <a:chExt cx="8531860" cy="51701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1143000"/>
              <a:ext cx="8418830" cy="50558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6860" y="1115060"/>
              <a:ext cx="8474710" cy="5113020"/>
            </a:xfrm>
            <a:custGeom>
              <a:avLst/>
              <a:gdLst/>
              <a:ahLst/>
              <a:cxnLst/>
              <a:rect l="l" t="t" r="r" b="b"/>
              <a:pathLst>
                <a:path w="8474710" h="5113020">
                  <a:moveTo>
                    <a:pt x="0" y="0"/>
                  </a:moveTo>
                  <a:lnTo>
                    <a:pt x="8474710" y="0"/>
                  </a:lnTo>
                  <a:lnTo>
                    <a:pt x="8474710" y="5113020"/>
                  </a:lnTo>
                  <a:lnTo>
                    <a:pt x="0" y="511302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21.25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796290"/>
            <a:ext cx="5383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21.15	</a:t>
            </a:r>
            <a:r>
              <a:rPr spc="-5" dirty="0"/>
              <a:t>The traceroute</a:t>
            </a:r>
            <a:r>
              <a:rPr dirty="0"/>
              <a:t> program</a:t>
            </a:r>
            <a:r>
              <a:rPr spc="-5" dirty="0"/>
              <a:t> operation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116843"/>
            <a:ext cx="7805420" cy="29991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21.26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024890"/>
            <a:ext cx="83673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use the traceroute program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find </a:t>
            </a:r>
            <a:r>
              <a:rPr sz="2800" b="1" i="1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route from 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computer </a:t>
            </a:r>
            <a:r>
              <a:rPr sz="2800" b="1" i="1" spc="-15" dirty="0">
                <a:latin typeface="Times New Roman"/>
                <a:cs typeface="Times New Roman"/>
              </a:rPr>
              <a:t>voyager.deanza.edu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server fhda.edu.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following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shows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21.4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248286" y="2441576"/>
            <a:ext cx="8495030" cy="1604010"/>
            <a:chOff x="248286" y="2441576"/>
            <a:chExt cx="8495030" cy="1604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499359"/>
              <a:ext cx="8382000" cy="14884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6860" y="2470149"/>
              <a:ext cx="8437880" cy="1546860"/>
            </a:xfrm>
            <a:custGeom>
              <a:avLst/>
              <a:gdLst/>
              <a:ahLst/>
              <a:cxnLst/>
              <a:rect l="l" t="t" r="r" b="b"/>
              <a:pathLst>
                <a:path w="8437880" h="1546860">
                  <a:moveTo>
                    <a:pt x="0" y="0"/>
                  </a:moveTo>
                  <a:lnTo>
                    <a:pt x="8437880" y="0"/>
                  </a:lnTo>
                  <a:lnTo>
                    <a:pt x="8437880" y="1546860"/>
                  </a:lnTo>
                  <a:lnTo>
                    <a:pt x="0" y="154686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6070" y="4225290"/>
            <a:ext cx="852678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unnumbered line after the command shows </a:t>
            </a:r>
            <a:r>
              <a:rPr sz="2800" b="1" i="1" dirty="0">
                <a:latin typeface="Times New Roman"/>
                <a:cs typeface="Times New Roman"/>
              </a:rPr>
              <a:t>that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destination is </a:t>
            </a:r>
            <a:r>
              <a:rPr sz="2800" b="1" i="1" spc="-5" dirty="0">
                <a:latin typeface="Times New Roman"/>
                <a:cs typeface="Times New Roman"/>
              </a:rPr>
              <a:t>153.18.8.1. The packet contains </a:t>
            </a:r>
            <a:r>
              <a:rPr sz="2800" b="1" i="1" dirty="0">
                <a:latin typeface="Times New Roman"/>
                <a:cs typeface="Times New Roman"/>
              </a:rPr>
              <a:t>38 </a:t>
            </a:r>
            <a:r>
              <a:rPr sz="2800" b="1" i="1" spc="-5" dirty="0">
                <a:latin typeface="Times New Roman"/>
                <a:cs typeface="Times New Roman"/>
              </a:rPr>
              <a:t>bytes: </a:t>
            </a:r>
            <a:r>
              <a:rPr sz="2800" b="1" i="1" dirty="0">
                <a:latin typeface="Times New Roman"/>
                <a:cs typeface="Times New Roman"/>
              </a:rPr>
              <a:t>20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IP </a:t>
            </a:r>
            <a:r>
              <a:rPr sz="2800" b="1" i="1" spc="-30" dirty="0">
                <a:latin typeface="Times New Roman"/>
                <a:cs typeface="Times New Roman"/>
              </a:rPr>
              <a:t>header, </a:t>
            </a:r>
            <a:r>
              <a:rPr sz="2800" b="1" i="1" dirty="0">
                <a:latin typeface="Times New Roman"/>
                <a:cs typeface="Times New Roman"/>
              </a:rPr>
              <a:t>8 </a:t>
            </a:r>
            <a:r>
              <a:rPr sz="2800" b="1" i="1" spc="-5" dirty="0">
                <a:latin typeface="Times New Roman"/>
                <a:cs typeface="Times New Roman"/>
              </a:rPr>
              <a:t>bytes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UDP </a:t>
            </a:r>
            <a:r>
              <a:rPr sz="2800" b="1" i="1" spc="-30" dirty="0">
                <a:latin typeface="Times New Roman"/>
                <a:cs typeface="Times New Roman"/>
              </a:rPr>
              <a:t>header, </a:t>
            </a:r>
            <a:r>
              <a:rPr sz="2800" b="1" i="1" dirty="0">
                <a:latin typeface="Times New Roman"/>
                <a:cs typeface="Times New Roman"/>
              </a:rPr>
              <a:t>and 10 </a:t>
            </a:r>
            <a:r>
              <a:rPr sz="2800" b="1" i="1" spc="-5" dirty="0">
                <a:latin typeface="Times New Roman"/>
                <a:cs typeface="Times New Roman"/>
              </a:rPr>
              <a:t>bytes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application</a:t>
            </a:r>
            <a:r>
              <a:rPr sz="2800" b="1" i="1" dirty="0">
                <a:latin typeface="Times New Roman"/>
                <a:cs typeface="Times New Roman"/>
              </a:rPr>
              <a:t> data.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application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data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used</a:t>
            </a:r>
            <a:r>
              <a:rPr sz="2800" b="1" i="1" dirty="0">
                <a:latin typeface="Times New Roman"/>
                <a:cs typeface="Times New Roman"/>
              </a:rPr>
              <a:t> by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traceroute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keep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track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21.27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024890"/>
            <a:ext cx="8526780" cy="514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first line shows the first router visited. The router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named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Dcore.fhda.edu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IP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153.18.31.254.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first round-trip time was 0.995 ms, the second was </a:t>
            </a:r>
            <a:r>
              <a:rPr sz="2800" b="1" i="1" dirty="0">
                <a:latin typeface="Times New Roman"/>
                <a:cs typeface="Times New Roman"/>
              </a:rPr>
              <a:t> 0.899 </a:t>
            </a:r>
            <a:r>
              <a:rPr sz="2800" b="1" i="1" spc="-5" dirty="0">
                <a:latin typeface="Times New Roman"/>
                <a:cs typeface="Times New Roman"/>
              </a:rPr>
              <a:t>ms,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third was 0.878 ms. The second line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second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visited.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router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named </a:t>
            </a:r>
            <a:r>
              <a:rPr sz="2800" b="1" i="1" spc="-5" dirty="0">
                <a:latin typeface="Times New Roman"/>
                <a:cs typeface="Times New Roman"/>
              </a:rPr>
              <a:t> Dbackup.fhda.edu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</a:t>
            </a:r>
            <a:r>
              <a:rPr sz="2800" b="1" i="1" dirty="0">
                <a:latin typeface="Times New Roman"/>
                <a:cs typeface="Times New Roman"/>
              </a:rPr>
              <a:t> address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153.18.251.4.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 three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round-trip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times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also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shown.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third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line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destination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14" dirty="0">
                <a:latin typeface="Times New Roman"/>
                <a:cs typeface="Times New Roman"/>
              </a:rPr>
              <a:t>We</a:t>
            </a:r>
            <a:r>
              <a:rPr sz="2800" b="1" i="1" spc="-1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know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destination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</a:t>
            </a:r>
            <a:r>
              <a:rPr sz="2800" b="1" i="1" spc="67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because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there</a:t>
            </a:r>
            <a:r>
              <a:rPr sz="2800" b="1" i="1" spc="6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more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lines.</a:t>
            </a:r>
            <a:r>
              <a:rPr sz="2800" b="1" i="1" spc="6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destination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10" dirty="0">
                <a:latin typeface="Times New Roman"/>
                <a:cs typeface="Times New Roman"/>
              </a:rPr>
              <a:t>server </a:t>
            </a:r>
            <a:r>
              <a:rPr sz="2800" b="1" i="1" spc="-5" dirty="0">
                <a:latin typeface="Times New Roman"/>
                <a:cs typeface="Times New Roman"/>
              </a:rPr>
              <a:t>fhda.edu, </a:t>
            </a:r>
            <a:r>
              <a:rPr sz="2800" b="1" i="1" dirty="0">
                <a:latin typeface="Times New Roman"/>
                <a:cs typeface="Times New Roman"/>
              </a:rPr>
              <a:t>but it is </a:t>
            </a:r>
            <a:r>
              <a:rPr sz="2800" b="1" i="1" spc="-10" dirty="0">
                <a:latin typeface="Times New Roman"/>
                <a:cs typeface="Times New Roman"/>
              </a:rPr>
              <a:t>named </a:t>
            </a:r>
            <a:r>
              <a:rPr sz="2800" b="1" i="1" spc="-5" dirty="0">
                <a:latin typeface="Times New Roman"/>
                <a:cs typeface="Times New Roman"/>
              </a:rPr>
              <a:t> tiptoe.fhda.edu with the IP address 153.18.8.1.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three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round-trip times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also </a:t>
            </a:r>
            <a:r>
              <a:rPr sz="2800" b="1" i="1" spc="-10" dirty="0">
                <a:latin typeface="Times New Roman"/>
                <a:cs typeface="Times New Roman"/>
              </a:rPr>
              <a:t>shown.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21.4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863090"/>
            <a:ext cx="780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07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19.1	</a:t>
            </a:r>
            <a:r>
              <a:rPr dirty="0"/>
              <a:t>Number</a:t>
            </a:r>
            <a:r>
              <a:rPr spc="-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blocks and</a:t>
            </a:r>
            <a:r>
              <a:rPr spc="5" dirty="0"/>
              <a:t> </a:t>
            </a:r>
            <a:r>
              <a:rPr dirty="0"/>
              <a:t>block</a:t>
            </a:r>
            <a:r>
              <a:rPr spc="5" dirty="0"/>
              <a:t> </a:t>
            </a:r>
            <a:r>
              <a:rPr spc="-5" dirty="0"/>
              <a:t>size</a:t>
            </a:r>
            <a:r>
              <a:rPr spc="5" dirty="0"/>
              <a:t> </a:t>
            </a:r>
            <a:r>
              <a:rPr dirty="0"/>
              <a:t>in</a:t>
            </a:r>
            <a:r>
              <a:rPr spc="-5" dirty="0"/>
              <a:t> classful</a:t>
            </a:r>
            <a:r>
              <a:rPr dirty="0"/>
              <a:t> </a:t>
            </a:r>
            <a:r>
              <a:rPr spc="-5" dirty="0"/>
              <a:t>IPv4</a:t>
            </a:r>
            <a:r>
              <a:rPr spc="10" dirty="0"/>
              <a:t> </a:t>
            </a:r>
            <a:r>
              <a:rPr spc="-5" dirty="0"/>
              <a:t>addressing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749" y="2381250"/>
            <a:ext cx="7802843" cy="21733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14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78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In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example,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 trace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longer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route, the route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xerox.com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(see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next</a:t>
            </a:r>
            <a:r>
              <a:rPr sz="2800" b="1" i="1" dirty="0">
                <a:latin typeface="Times New Roman"/>
                <a:cs typeface="Times New Roman"/>
              </a:rPr>
              <a:t> slide).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Here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there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17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hops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between source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destination. Note that some round-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trip times </a:t>
            </a:r>
            <a:r>
              <a:rPr sz="2800" b="1" i="1" dirty="0">
                <a:latin typeface="Times New Roman"/>
                <a:cs typeface="Times New Roman"/>
              </a:rPr>
              <a:t>look </a:t>
            </a:r>
            <a:r>
              <a:rPr sz="2800" b="1" i="1" spc="-5" dirty="0">
                <a:latin typeface="Times New Roman"/>
                <a:cs typeface="Times New Roman"/>
              </a:rPr>
              <a:t>unusual. </a:t>
            </a:r>
            <a:r>
              <a:rPr sz="2800" b="1" i="1" dirty="0">
                <a:latin typeface="Times New Roman"/>
                <a:cs typeface="Times New Roman"/>
              </a:rPr>
              <a:t>It </a:t>
            </a:r>
            <a:r>
              <a:rPr sz="2800" b="1" i="1" spc="-5" dirty="0">
                <a:latin typeface="Times New Roman"/>
                <a:cs typeface="Times New Roman"/>
              </a:rPr>
              <a:t>could </a:t>
            </a:r>
            <a:r>
              <a:rPr sz="2800" b="1" i="1" dirty="0">
                <a:latin typeface="Times New Roman"/>
                <a:cs typeface="Times New Roman"/>
              </a:rPr>
              <a:t>be </a:t>
            </a:r>
            <a:r>
              <a:rPr sz="2800" b="1" i="1" spc="-5" dirty="0">
                <a:latin typeface="Times New Roman"/>
                <a:cs typeface="Times New Roman"/>
              </a:rPr>
              <a:t>that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router was </a:t>
            </a:r>
            <a:r>
              <a:rPr sz="2800" b="1" i="1" dirty="0">
                <a:latin typeface="Times New Roman"/>
                <a:cs typeface="Times New Roman"/>
              </a:rPr>
              <a:t>too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busy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process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 </a:t>
            </a:r>
            <a:r>
              <a:rPr sz="2800" b="1" i="1" spc="-15" dirty="0">
                <a:latin typeface="Times New Roman"/>
                <a:cs typeface="Times New Roman"/>
              </a:rPr>
              <a:t>immediately.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21.29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21.5</a:t>
            </a:r>
            <a:endParaRPr sz="3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1550" cy="1052830"/>
            <a:chOff x="76200" y="0"/>
            <a:chExt cx="8591550" cy="1052830"/>
          </a:xfrm>
        </p:grpSpPr>
        <p:sp>
          <p:nvSpPr>
            <p:cNvPr id="3" name="object 3"/>
            <p:cNvSpPr/>
            <p:nvPr/>
          </p:nvSpPr>
          <p:spPr>
            <a:xfrm>
              <a:off x="367029" y="1079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09220"/>
              <a:ext cx="327659" cy="4737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219" y="5308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09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790" y="532129"/>
              <a:ext cx="368300" cy="472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8470"/>
              <a:ext cx="560070" cy="421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200" y="0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565150"/>
                  </a:moveTo>
                  <a:lnTo>
                    <a:pt x="0" y="565150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565150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535952"/>
                  </a:lnTo>
                  <a:lnTo>
                    <a:pt x="31750" y="53595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535940"/>
              <a:ext cx="8225790" cy="2920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21.5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172086" y="1560197"/>
            <a:ext cx="8843010" cy="3907790"/>
            <a:chOff x="172086" y="1560197"/>
            <a:chExt cx="8843010" cy="390779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99" y="1617980"/>
              <a:ext cx="8728710" cy="37922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0659" y="1588770"/>
              <a:ext cx="8785860" cy="3850640"/>
            </a:xfrm>
            <a:custGeom>
              <a:avLst/>
              <a:gdLst/>
              <a:ahLst/>
              <a:cxnLst/>
              <a:rect l="l" t="t" r="r" b="b"/>
              <a:pathLst>
                <a:path w="8785860" h="3850640">
                  <a:moveTo>
                    <a:pt x="0" y="0"/>
                  </a:moveTo>
                  <a:lnTo>
                    <a:pt x="8785860" y="0"/>
                  </a:lnTo>
                  <a:lnTo>
                    <a:pt x="8785860" y="3850640"/>
                  </a:lnTo>
                  <a:lnTo>
                    <a:pt x="0" y="385064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21.30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29" y="440690"/>
            <a:ext cx="2344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400" dirty="0">
                <a:latin typeface="Times New Roman"/>
                <a:cs typeface="Times New Roman"/>
              </a:rPr>
              <a:t>21-3</a:t>
            </a:r>
            <a:r>
              <a:rPr sz="3200" i="0" spc="-75" dirty="0">
                <a:latin typeface="Times New Roman"/>
                <a:cs typeface="Times New Roman"/>
              </a:rPr>
              <a:t> </a:t>
            </a:r>
            <a:r>
              <a:rPr sz="3200" i="0" spc="310" dirty="0">
                <a:latin typeface="Times New Roman"/>
                <a:cs typeface="Times New Roman"/>
              </a:rPr>
              <a:t>IGMP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" y="47155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8600" y="1558290"/>
            <a:ext cx="8145780" cy="476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IP</a:t>
            </a:r>
            <a:r>
              <a:rPr sz="2800" b="1" i="1" dirty="0">
                <a:latin typeface="Times New Roman"/>
                <a:cs typeface="Times New Roman"/>
              </a:rPr>
              <a:t> protocol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dirty="0">
                <a:latin typeface="Times New Roman"/>
                <a:cs typeface="Times New Roman"/>
              </a:rPr>
              <a:t> be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involved</a:t>
            </a:r>
            <a:r>
              <a:rPr sz="2800" b="1" i="1" dirty="0">
                <a:latin typeface="Times New Roman"/>
                <a:cs typeface="Times New Roman"/>
              </a:rPr>
              <a:t> in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two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types</a:t>
            </a:r>
            <a:r>
              <a:rPr sz="2800" b="1" i="1" dirty="0">
                <a:latin typeface="Times New Roman"/>
                <a:cs typeface="Times New Roman"/>
              </a:rPr>
              <a:t> of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communication: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unicasting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multicasting.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 Group Management Protocol (IGMP) </a:t>
            </a:r>
            <a:r>
              <a:rPr sz="2800" b="1" i="1" dirty="0">
                <a:latin typeface="Times New Roman"/>
                <a:cs typeface="Times New Roman"/>
              </a:rPr>
              <a:t>is one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20" dirty="0">
                <a:latin typeface="Times New Roman"/>
                <a:cs typeface="Times New Roman"/>
              </a:rPr>
              <a:t>necessary, </a:t>
            </a:r>
            <a:r>
              <a:rPr sz="2800" b="1" i="1" dirty="0">
                <a:latin typeface="Times New Roman"/>
                <a:cs typeface="Times New Roman"/>
              </a:rPr>
              <a:t>but </a:t>
            </a:r>
            <a:r>
              <a:rPr sz="2800" b="1" i="1" spc="-5" dirty="0">
                <a:latin typeface="Times New Roman"/>
                <a:cs typeface="Times New Roman"/>
              </a:rPr>
              <a:t>not </a:t>
            </a:r>
            <a:r>
              <a:rPr sz="2800" b="1" i="1" spc="-10" dirty="0">
                <a:latin typeface="Times New Roman"/>
                <a:cs typeface="Times New Roman"/>
              </a:rPr>
              <a:t>sufficient, </a:t>
            </a:r>
            <a:r>
              <a:rPr sz="2800" b="1" i="1" spc="-5" dirty="0">
                <a:latin typeface="Times New Roman"/>
                <a:cs typeface="Times New Roman"/>
              </a:rPr>
              <a:t>protocols that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involved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5" dirty="0">
                <a:latin typeface="Times New Roman"/>
                <a:cs typeface="Times New Roman"/>
              </a:rPr>
              <a:t>multicasting. </a:t>
            </a:r>
            <a:r>
              <a:rPr sz="2800" b="1" i="1" spc="-10" dirty="0">
                <a:latin typeface="Times New Roman"/>
                <a:cs typeface="Times New Roman"/>
              </a:rPr>
              <a:t>IGMP </a:t>
            </a:r>
            <a:r>
              <a:rPr sz="2800" b="1" i="1" dirty="0">
                <a:latin typeface="Times New Roman"/>
                <a:cs typeface="Times New Roman"/>
              </a:rPr>
              <a:t>is a </a:t>
            </a:r>
            <a:r>
              <a:rPr sz="2800" b="1" i="1" spc="-5" dirty="0">
                <a:latin typeface="Times New Roman"/>
                <a:cs typeface="Times New Roman"/>
              </a:rPr>
              <a:t>companion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</a:t>
            </a:r>
            <a:r>
              <a:rPr sz="2800" b="1" i="1" spc="-1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protocol.</a:t>
            </a:r>
            <a:endParaRPr sz="2800">
              <a:latin typeface="Times New Roman"/>
              <a:cs typeface="Times New Roman"/>
            </a:endParaRPr>
          </a:p>
          <a:p>
            <a:pPr marL="42545" algn="just">
              <a:lnSpc>
                <a:spcPct val="100000"/>
              </a:lnSpc>
              <a:spcBef>
                <a:spcPts val="1440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40"/>
              </a:spcBef>
            </a:pP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Group</a:t>
            </a: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12700" marR="3147060">
              <a:lnSpc>
                <a:spcPct val="100000"/>
              </a:lnSpc>
            </a:pP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IGMP</a:t>
            </a:r>
            <a:r>
              <a:rPr sz="2400" b="1" spc="-1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Me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sages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 I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GMP</a:t>
            </a:r>
            <a:r>
              <a:rPr sz="2400" b="1" spc="-1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033CC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ion 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Encapsulation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Netstat</a:t>
            </a:r>
            <a:r>
              <a:rPr sz="24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Utility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1779" y="47002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21.31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79" y="796290"/>
            <a:ext cx="397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21.16	</a:t>
            </a:r>
            <a:r>
              <a:rPr spc="-5" dirty="0"/>
              <a:t>IGMP</a:t>
            </a:r>
            <a:r>
              <a:rPr spc="-110" dirty="0"/>
              <a:t> </a:t>
            </a:r>
            <a:r>
              <a:rPr spc="-5" dirty="0"/>
              <a:t>message</a:t>
            </a:r>
            <a:r>
              <a:rPr spc="-15" dirty="0"/>
              <a:t> </a:t>
            </a:r>
            <a:r>
              <a:rPr spc="-5" dirty="0"/>
              <a:t>types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5791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542539"/>
            <a:ext cx="8675370" cy="16484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21.32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809" y="796290"/>
            <a:ext cx="4163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21.17	</a:t>
            </a:r>
            <a:r>
              <a:rPr spc="-5" dirty="0"/>
              <a:t>IGMP</a:t>
            </a:r>
            <a:r>
              <a:rPr spc="-110" dirty="0"/>
              <a:t> </a:t>
            </a:r>
            <a:r>
              <a:rPr spc="-5" dirty="0"/>
              <a:t>message</a:t>
            </a:r>
            <a:r>
              <a:rPr spc="-30" dirty="0"/>
              <a:t> </a:t>
            </a:r>
            <a:r>
              <a:rPr dirty="0"/>
              <a:t>format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5867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692208"/>
            <a:ext cx="8145780" cy="16511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21.33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5470" y="1710690"/>
            <a:ext cx="317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21.1	</a:t>
            </a:r>
            <a:r>
              <a:rPr spc="-5" dirty="0"/>
              <a:t>IGMP</a:t>
            </a:r>
            <a:r>
              <a:rPr spc="-110" dirty="0"/>
              <a:t> </a:t>
            </a:r>
            <a:r>
              <a:rPr spc="-5" dirty="0"/>
              <a:t>type</a:t>
            </a:r>
            <a:r>
              <a:rPr spc="-35" dirty="0"/>
              <a:t> </a:t>
            </a:r>
            <a:r>
              <a:rPr spc="-5" dirty="0"/>
              <a:t>field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188" y="2272696"/>
            <a:ext cx="5876353" cy="18107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21.34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796290"/>
            <a:ext cx="351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spc="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</a:t>
            </a: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8	</a:t>
            </a:r>
            <a:r>
              <a:rPr spc="-5" dirty="0"/>
              <a:t>I</a:t>
            </a:r>
            <a:r>
              <a:rPr spc="10" dirty="0"/>
              <a:t>G</a:t>
            </a:r>
            <a:r>
              <a:rPr spc="-10" dirty="0"/>
              <a:t>M</a:t>
            </a:r>
            <a:r>
              <a:rPr dirty="0"/>
              <a:t>P</a:t>
            </a:r>
            <a:r>
              <a:rPr spc="-75" dirty="0"/>
              <a:t> </a:t>
            </a:r>
            <a:r>
              <a:rPr spc="5" dirty="0"/>
              <a:t>o</a:t>
            </a:r>
            <a:r>
              <a:rPr dirty="0"/>
              <a:t>pe</a:t>
            </a:r>
            <a:r>
              <a:rPr spc="-5" dirty="0"/>
              <a:t>r</a:t>
            </a:r>
            <a:r>
              <a:rPr spc="5" dirty="0"/>
              <a:t>a</a:t>
            </a:r>
            <a:r>
              <a:rPr spc="-10" dirty="0"/>
              <a:t>ti</a:t>
            </a:r>
            <a:r>
              <a:rPr spc="5" dirty="0"/>
              <a:t>o</a:t>
            </a:r>
            <a:r>
              <a:rPr dirty="0"/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846912"/>
            <a:ext cx="8610600" cy="36938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21.35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2057400"/>
            <a:ext cx="8153400" cy="647700"/>
            <a:chOff x="457200" y="2057400"/>
            <a:chExt cx="8153400" cy="647700"/>
          </a:xfrm>
        </p:grpSpPr>
        <p:sp>
          <p:nvSpPr>
            <p:cNvPr id="3" name="object 3"/>
            <p:cNvSpPr/>
            <p:nvPr/>
          </p:nvSpPr>
          <p:spPr>
            <a:xfrm>
              <a:off x="457200" y="26670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2057400"/>
              <a:ext cx="1143000" cy="5664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6" name="object 6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1230" y="2792729"/>
            <a:ext cx="715073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7125" marR="5080" indent="-111506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90" dirty="0">
                <a:latin typeface="Arial"/>
                <a:cs typeface="Arial"/>
              </a:rPr>
              <a:t>IGMP,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membership report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sent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twice,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one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after</a:t>
            </a:r>
            <a:r>
              <a:rPr sz="3200" b="1" spc="-5" dirty="0">
                <a:latin typeface="Arial"/>
                <a:cs typeface="Arial"/>
              </a:rPr>
              <a:t> the </a:t>
            </a:r>
            <a:r>
              <a:rPr sz="3200" b="1" spc="-35" dirty="0">
                <a:latin typeface="Arial"/>
                <a:cs typeface="Arial"/>
              </a:rPr>
              <a:t>other.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9290" y="20916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3450" y="2792729"/>
            <a:ext cx="71882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6970" marR="5080" indent="-114427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The general query </a:t>
            </a:r>
            <a:r>
              <a:rPr sz="3200" b="1" dirty="0">
                <a:latin typeface="Arial"/>
                <a:cs typeface="Arial"/>
              </a:rPr>
              <a:t>message </a:t>
            </a:r>
            <a:r>
              <a:rPr sz="3200" b="1" spc="-5" dirty="0">
                <a:latin typeface="Arial"/>
                <a:cs typeface="Arial"/>
              </a:rPr>
              <a:t>does not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define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particular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group.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21.37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09" y="1177290"/>
            <a:ext cx="8536940" cy="511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Imagine there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three hosts </a:t>
            </a:r>
            <a:r>
              <a:rPr sz="2800" b="1" i="1" dirty="0">
                <a:latin typeface="Times New Roman"/>
                <a:cs typeface="Times New Roman"/>
              </a:rPr>
              <a:t>in a </a:t>
            </a:r>
            <a:r>
              <a:rPr sz="2800" b="1" i="1" spc="-5" dirty="0">
                <a:latin typeface="Times New Roman"/>
                <a:cs typeface="Times New Roman"/>
              </a:rPr>
              <a:t>network,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-5" dirty="0">
                <a:latin typeface="Times New Roman"/>
                <a:cs typeface="Times New Roman"/>
              </a:rPr>
              <a:t>shown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Figure </a:t>
            </a:r>
            <a:r>
              <a:rPr sz="2800" b="1" i="1" dirty="0">
                <a:latin typeface="Times New Roman"/>
                <a:cs typeface="Times New Roman"/>
              </a:rPr>
              <a:t>21.19. A query </a:t>
            </a:r>
            <a:r>
              <a:rPr sz="2800" b="1" i="1" spc="-5" dirty="0">
                <a:latin typeface="Times New Roman"/>
                <a:cs typeface="Times New Roman"/>
              </a:rPr>
              <a:t>message was </a:t>
            </a:r>
            <a:r>
              <a:rPr sz="2800" b="1" i="1" spc="-10" dirty="0">
                <a:latin typeface="Times New Roman"/>
                <a:cs typeface="Times New Roman"/>
              </a:rPr>
              <a:t>received </a:t>
            </a:r>
            <a:r>
              <a:rPr sz="2800" b="1" i="1" dirty="0">
                <a:latin typeface="Times New Roman"/>
                <a:cs typeface="Times New Roman"/>
              </a:rPr>
              <a:t>at time 0;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random delay time </a:t>
            </a:r>
            <a:r>
              <a:rPr sz="2800" b="1" i="1" dirty="0">
                <a:latin typeface="Times New Roman"/>
                <a:cs typeface="Times New Roman"/>
              </a:rPr>
              <a:t>(in </a:t>
            </a:r>
            <a:r>
              <a:rPr sz="2800" b="1" i="1" spc="-5" dirty="0">
                <a:latin typeface="Times New Roman"/>
                <a:cs typeface="Times New Roman"/>
              </a:rPr>
              <a:t>tenths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seconds) </a:t>
            </a:r>
            <a:r>
              <a:rPr sz="2800" b="1" i="1" dirty="0">
                <a:latin typeface="Times New Roman"/>
                <a:cs typeface="Times New Roman"/>
              </a:rPr>
              <a:t>for </a:t>
            </a:r>
            <a:r>
              <a:rPr sz="2800" b="1" i="1" spc="-5" dirty="0">
                <a:latin typeface="Times New Roman"/>
                <a:cs typeface="Times New Roman"/>
              </a:rPr>
              <a:t>each </a:t>
            </a:r>
            <a:r>
              <a:rPr sz="2800" b="1" i="1" dirty="0">
                <a:latin typeface="Times New Roman"/>
                <a:cs typeface="Times New Roman"/>
              </a:rPr>
              <a:t>group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shown next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group address. Show the </a:t>
            </a:r>
            <a:r>
              <a:rPr sz="2800" b="1" i="1" spc="-10" dirty="0">
                <a:latin typeface="Times New Roman"/>
                <a:cs typeface="Times New Roman"/>
              </a:rPr>
              <a:t>sequence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report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messages.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events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occur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sequence:</a:t>
            </a:r>
            <a:endParaRPr sz="2800">
              <a:latin typeface="Times New Roman"/>
              <a:cs typeface="Times New Roman"/>
            </a:endParaRPr>
          </a:p>
          <a:p>
            <a:pPr marL="550545" marR="14604" indent="-538480" algn="r">
              <a:lnSpc>
                <a:spcPct val="100000"/>
              </a:lnSpc>
              <a:tabLst>
                <a:tab pos="428625" algn="l"/>
                <a:tab pos="1163320" algn="l"/>
                <a:tab pos="1311910" algn="l"/>
                <a:tab pos="1937385" algn="l"/>
                <a:tab pos="2229485" algn="l"/>
                <a:tab pos="2657475" algn="l"/>
                <a:tab pos="2941955" algn="l"/>
                <a:tab pos="3574415" algn="l"/>
                <a:tab pos="3865879" algn="l"/>
                <a:tab pos="4157979" algn="l"/>
                <a:tab pos="4638040" algn="l"/>
                <a:tab pos="5819775" algn="l"/>
                <a:tab pos="6200140" algn="l"/>
                <a:tab pos="6264275" algn="l"/>
                <a:tab pos="6972300" algn="l"/>
                <a:tab pos="7014209" algn="l"/>
                <a:tab pos="7365365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a.	</a:t>
            </a:r>
            <a:r>
              <a:rPr sz="2800" b="1" i="1" spc="-35" dirty="0">
                <a:solidFill>
                  <a:srgbClr val="3333CC"/>
                </a:solidFill>
                <a:latin typeface="Times New Roman"/>
                <a:cs typeface="Times New Roman"/>
              </a:rPr>
              <a:t>Time	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12:	</a:t>
            </a:r>
            <a:r>
              <a:rPr sz="2800" b="1" i="1" spc="-5" dirty="0">
                <a:latin typeface="Times New Roman"/>
                <a:cs typeface="Times New Roman"/>
              </a:rPr>
              <a:t>The	timer	</a:t>
            </a:r>
            <a:r>
              <a:rPr sz="2800" b="1" i="1" dirty="0">
                <a:latin typeface="Times New Roman"/>
                <a:cs typeface="Times New Roman"/>
              </a:rPr>
              <a:t>for	228.42.0.0	in		host		A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expires,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membership</a:t>
            </a:r>
            <a:r>
              <a:rPr sz="2800" b="1" i="1" spc="1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report</a:t>
            </a:r>
            <a:r>
              <a:rPr sz="2800" b="1" i="1" spc="1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1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sent,</a:t>
            </a:r>
            <a:r>
              <a:rPr sz="2800" b="1" i="1" spc="1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which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received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	router	</a:t>
            </a:r>
            <a:r>
              <a:rPr sz="2800" b="1" i="1" dirty="0">
                <a:latin typeface="Times New Roman"/>
                <a:cs typeface="Times New Roman"/>
              </a:rPr>
              <a:t>and	</a:t>
            </a:r>
            <a:r>
              <a:rPr sz="2800" b="1" i="1" spc="-10" dirty="0">
                <a:latin typeface="Times New Roman"/>
                <a:cs typeface="Times New Roman"/>
              </a:rPr>
              <a:t>every	</a:t>
            </a:r>
            <a:r>
              <a:rPr sz="2800" b="1" i="1" spc="-5" dirty="0">
                <a:latin typeface="Times New Roman"/>
                <a:cs typeface="Times New Roman"/>
              </a:rPr>
              <a:t>host	including	host	</a:t>
            </a:r>
            <a:r>
              <a:rPr sz="2800" b="1" i="1" dirty="0">
                <a:latin typeface="Times New Roman"/>
                <a:cs typeface="Times New Roman"/>
              </a:rPr>
              <a:t>B	</a:t>
            </a:r>
            <a:r>
              <a:rPr sz="2800" b="1" i="1" spc="-5" dirty="0">
                <a:latin typeface="Times New Roman"/>
                <a:cs typeface="Times New Roman"/>
              </a:rPr>
              <a:t>which</a:t>
            </a:r>
            <a:endParaRPr sz="2800">
              <a:latin typeface="Times New Roman"/>
              <a:cs typeface="Times New Roman"/>
            </a:endParaRPr>
          </a:p>
          <a:p>
            <a:pPr marL="455295">
              <a:lnSpc>
                <a:spcPts val="3350"/>
              </a:lnSpc>
            </a:pPr>
            <a:r>
              <a:rPr sz="2800" b="1" i="1" spc="-5" dirty="0">
                <a:latin typeface="Times New Roman"/>
                <a:cs typeface="Times New Roman"/>
              </a:rPr>
              <a:t>cancels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its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228.42.0.0.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21.6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8050" y="2792729"/>
            <a:ext cx="72377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classful addressing,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5" dirty="0">
                <a:latin typeface="Arial"/>
                <a:cs typeface="Arial"/>
              </a:rPr>
              <a:t>large part of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available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were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wasted.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21.6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052829"/>
            <a:ext cx="8578215" cy="520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marR="5080" indent="-35306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AutoNum type="alphaLcPeriod" startAt="2"/>
              <a:tabLst>
                <a:tab pos="367030" algn="l"/>
              </a:tabLst>
            </a:pPr>
            <a:r>
              <a:rPr sz="2800" b="1" i="1" spc="-35" dirty="0">
                <a:solidFill>
                  <a:srgbClr val="3333CC"/>
                </a:solidFill>
                <a:latin typeface="Times New Roman"/>
                <a:cs typeface="Times New Roman"/>
              </a:rPr>
              <a:t>Time</a:t>
            </a:r>
            <a:r>
              <a:rPr sz="2800" b="1" i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30:</a:t>
            </a:r>
            <a:r>
              <a:rPr sz="2800" b="1" i="1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timer for </a:t>
            </a:r>
            <a:r>
              <a:rPr sz="2800" b="1" i="1" dirty="0">
                <a:latin typeface="Times New Roman"/>
                <a:cs typeface="Times New Roman"/>
              </a:rPr>
              <a:t>225.14.0.0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</a:t>
            </a:r>
            <a:r>
              <a:rPr sz="2800" b="1" i="1" spc="-1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expires,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and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membership report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sent </a:t>
            </a:r>
            <a:r>
              <a:rPr sz="2800" b="1" i="1" spc="-10" dirty="0">
                <a:latin typeface="Times New Roman"/>
                <a:cs typeface="Times New Roman"/>
              </a:rPr>
              <a:t>which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10" dirty="0">
                <a:latin typeface="Times New Roman"/>
                <a:cs typeface="Times New Roman"/>
              </a:rPr>
              <a:t>received </a:t>
            </a:r>
            <a:r>
              <a:rPr sz="2800" b="1" i="1" dirty="0">
                <a:latin typeface="Times New Roman"/>
                <a:cs typeface="Times New Roman"/>
              </a:rPr>
              <a:t>by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10" dirty="0">
                <a:latin typeface="Times New Roman"/>
                <a:cs typeface="Times New Roman"/>
              </a:rPr>
              <a:t>every </a:t>
            </a:r>
            <a:r>
              <a:rPr sz="2800" b="1" i="1" dirty="0">
                <a:latin typeface="Times New Roman"/>
                <a:cs typeface="Times New Roman"/>
              </a:rPr>
              <a:t>host </a:t>
            </a:r>
            <a:r>
              <a:rPr sz="2800" b="1" i="1" spc="-5" dirty="0">
                <a:latin typeface="Times New Roman"/>
                <a:cs typeface="Times New Roman"/>
              </a:rPr>
              <a:t>including host </a:t>
            </a:r>
            <a:r>
              <a:rPr sz="2800" b="1" i="1" dirty="0">
                <a:latin typeface="Times New Roman"/>
                <a:cs typeface="Times New Roman"/>
              </a:rPr>
              <a:t>C </a:t>
            </a:r>
            <a:r>
              <a:rPr sz="2800" b="1" i="1" spc="-10" dirty="0">
                <a:latin typeface="Times New Roman"/>
                <a:cs typeface="Times New Roman"/>
              </a:rPr>
              <a:t>which </a:t>
            </a:r>
            <a:r>
              <a:rPr sz="2800" b="1" i="1" spc="-5" dirty="0">
                <a:latin typeface="Times New Roman"/>
                <a:cs typeface="Times New Roman"/>
              </a:rPr>
              <a:t>cancels </a:t>
            </a:r>
            <a:r>
              <a:rPr sz="2800" b="1" i="1" dirty="0">
                <a:latin typeface="Times New Roman"/>
                <a:cs typeface="Times New Roman"/>
              </a:rPr>
              <a:t>its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225.14.0.0.</a:t>
            </a:r>
            <a:endParaRPr sz="2800">
              <a:latin typeface="Times New Roman"/>
              <a:cs typeface="Times New Roman"/>
            </a:endParaRPr>
          </a:p>
          <a:p>
            <a:pPr marL="406400" marR="57785" indent="-406400" algn="just">
              <a:lnSpc>
                <a:spcPct val="100000"/>
              </a:lnSpc>
              <a:spcBef>
                <a:spcPts val="1939"/>
              </a:spcBef>
              <a:buClr>
                <a:srgbClr val="FF0000"/>
              </a:buClr>
              <a:buAutoNum type="alphaLcPeriod" startAt="2"/>
              <a:tabLst>
                <a:tab pos="406400" algn="l"/>
              </a:tabLst>
            </a:pPr>
            <a:r>
              <a:rPr sz="2800" b="1" i="1" spc="-35" dirty="0">
                <a:solidFill>
                  <a:srgbClr val="3333CC"/>
                </a:solidFill>
                <a:latin typeface="Times New Roman"/>
                <a:cs typeface="Times New Roman"/>
              </a:rPr>
              <a:t>Time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50: </a:t>
            </a:r>
            <a:r>
              <a:rPr sz="2800" b="1" i="1" spc="-5" dirty="0">
                <a:latin typeface="Times New Roman"/>
                <a:cs typeface="Times New Roman"/>
              </a:rPr>
              <a:t>The timer </a:t>
            </a:r>
            <a:r>
              <a:rPr sz="2800" b="1" i="1" dirty="0">
                <a:latin typeface="Times New Roman"/>
                <a:cs typeface="Times New Roman"/>
              </a:rPr>
              <a:t>for 238.71.0.0 in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B </a:t>
            </a:r>
            <a:r>
              <a:rPr sz="2800" b="1" i="1" spc="-5" dirty="0">
                <a:latin typeface="Times New Roman"/>
                <a:cs typeface="Times New Roman"/>
              </a:rPr>
              <a:t>expires,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and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membership report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sent, which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10" dirty="0">
                <a:latin typeface="Times New Roman"/>
                <a:cs typeface="Times New Roman"/>
              </a:rPr>
              <a:t>received </a:t>
            </a:r>
            <a:r>
              <a:rPr sz="2800" b="1" i="1" dirty="0">
                <a:latin typeface="Times New Roman"/>
                <a:cs typeface="Times New Roman"/>
              </a:rPr>
              <a:t>by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 and </a:t>
            </a:r>
            <a:r>
              <a:rPr sz="2800" b="1" i="1" spc="-10" dirty="0">
                <a:latin typeface="Times New Roman"/>
                <a:cs typeface="Times New Roman"/>
              </a:rPr>
              <a:t>every</a:t>
            </a:r>
            <a:r>
              <a:rPr sz="2800" b="1" i="1" spc="-5" dirty="0">
                <a:latin typeface="Times New Roman"/>
                <a:cs typeface="Times New Roman"/>
              </a:rPr>
              <a:t> host.</a:t>
            </a:r>
            <a:endParaRPr sz="2800">
              <a:latin typeface="Times New Roman"/>
              <a:cs typeface="Times New Roman"/>
            </a:endParaRPr>
          </a:p>
          <a:p>
            <a:pPr marL="424815" marR="57785" indent="-424815" algn="r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AutoNum type="alphaLcPeriod" startAt="2"/>
              <a:tabLst>
                <a:tab pos="424815" algn="l"/>
                <a:tab pos="425450" algn="l"/>
                <a:tab pos="1163955" algn="l"/>
                <a:tab pos="1304290" algn="l"/>
                <a:tab pos="1925955" algn="l"/>
                <a:tab pos="2233930" algn="l"/>
                <a:tab pos="2642235" algn="l"/>
                <a:tab pos="2949575" algn="l"/>
                <a:tab pos="3556000" algn="l"/>
                <a:tab pos="3876040" algn="l"/>
                <a:tab pos="4135754" algn="l"/>
                <a:tab pos="4650740" algn="l"/>
                <a:tab pos="5795010" algn="l"/>
                <a:tab pos="6214745" algn="l"/>
                <a:tab pos="6235700" algn="l"/>
                <a:tab pos="6974840" algn="l"/>
                <a:tab pos="6995159" algn="l"/>
                <a:tab pos="7352030" algn="l"/>
                <a:tab pos="7376159" algn="l"/>
              </a:tabLst>
            </a:pPr>
            <a:r>
              <a:rPr sz="2800" b="1" i="1" spc="-114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800" b="1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e		7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:	</a:t>
            </a:r>
            <a:r>
              <a:rPr sz="2800" b="1" i="1" spc="-5" dirty="0">
                <a:latin typeface="Times New Roman"/>
                <a:cs typeface="Times New Roman"/>
              </a:rPr>
              <a:t>Th</a:t>
            </a:r>
            <a:r>
              <a:rPr sz="2800" b="1" i="1" dirty="0">
                <a:latin typeface="Times New Roman"/>
                <a:cs typeface="Times New Roman"/>
              </a:rPr>
              <a:t>e	ti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	</a:t>
            </a:r>
            <a:r>
              <a:rPr sz="2800" b="1" i="1" spc="-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	</a:t>
            </a:r>
            <a:r>
              <a:rPr sz="2800" b="1" i="1" spc="5" dirty="0">
                <a:latin typeface="Times New Roman"/>
                <a:cs typeface="Times New Roman"/>
              </a:rPr>
              <a:t>2</a:t>
            </a:r>
            <a:r>
              <a:rPr sz="2800" b="1" i="1" dirty="0">
                <a:latin typeface="Times New Roman"/>
                <a:cs typeface="Times New Roman"/>
              </a:rPr>
              <a:t>3</a:t>
            </a:r>
            <a:r>
              <a:rPr sz="2800" b="1" i="1" spc="5" dirty="0">
                <a:latin typeface="Times New Roman"/>
                <a:cs typeface="Times New Roman"/>
              </a:rPr>
              <a:t>0</a:t>
            </a:r>
            <a:r>
              <a:rPr sz="2800" b="1" i="1" spc="-15" dirty="0">
                <a:latin typeface="Times New Roman"/>
                <a:cs typeface="Times New Roman"/>
              </a:rPr>
              <a:t>.</a:t>
            </a:r>
            <a:r>
              <a:rPr sz="2800" b="1" i="1" spc="5" dirty="0">
                <a:latin typeface="Times New Roman"/>
                <a:cs typeface="Times New Roman"/>
              </a:rPr>
              <a:t>4</a:t>
            </a:r>
            <a:r>
              <a:rPr sz="2800" b="1" i="1" dirty="0">
                <a:latin typeface="Times New Roman"/>
                <a:cs typeface="Times New Roman"/>
              </a:rPr>
              <a:t>3.0.0	in		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t		C		</a:t>
            </a:r>
            <a:r>
              <a:rPr sz="2800" b="1" i="1" spc="-5" dirty="0">
                <a:latin typeface="Times New Roman"/>
                <a:cs typeface="Times New Roman"/>
              </a:rPr>
              <a:t>ex</a:t>
            </a:r>
            <a:r>
              <a:rPr sz="2800" b="1" i="1" spc="5" dirty="0">
                <a:latin typeface="Times New Roman"/>
                <a:cs typeface="Times New Roman"/>
              </a:rPr>
              <a:t>p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res,  and</a:t>
            </a:r>
            <a:r>
              <a:rPr sz="2800" b="1" i="1" spc="1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membership</a:t>
            </a:r>
            <a:r>
              <a:rPr sz="2800" b="1" i="1" spc="1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report</a:t>
            </a:r>
            <a:r>
              <a:rPr sz="2800" b="1" i="1" spc="1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1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sent,</a:t>
            </a:r>
            <a:r>
              <a:rPr sz="2800" b="1" i="1" spc="1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which</a:t>
            </a:r>
            <a:r>
              <a:rPr sz="2800" b="1" i="1" spc="1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13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received</a:t>
            </a:r>
            <a:r>
              <a:rPr sz="2800" b="1" i="1" spc="1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	</a:t>
            </a:r>
            <a:r>
              <a:rPr sz="2800" b="1" i="1" dirty="0">
                <a:latin typeface="Times New Roman"/>
                <a:cs typeface="Times New Roman"/>
              </a:rPr>
              <a:t>router	and	</a:t>
            </a:r>
            <a:r>
              <a:rPr sz="2800" b="1" i="1" spc="-10" dirty="0">
                <a:latin typeface="Times New Roman"/>
                <a:cs typeface="Times New Roman"/>
              </a:rPr>
              <a:t>every	</a:t>
            </a:r>
            <a:r>
              <a:rPr sz="2800" b="1" i="1" spc="-5" dirty="0">
                <a:latin typeface="Times New Roman"/>
                <a:cs typeface="Times New Roman"/>
              </a:rPr>
              <a:t>host	including	host	</a:t>
            </a:r>
            <a:r>
              <a:rPr sz="2800" b="1" i="1" dirty="0">
                <a:latin typeface="Times New Roman"/>
                <a:cs typeface="Times New Roman"/>
              </a:rPr>
              <a:t>A	</a:t>
            </a:r>
            <a:r>
              <a:rPr sz="2800" b="1" i="1" spc="-5" dirty="0">
                <a:latin typeface="Times New Roman"/>
                <a:cs typeface="Times New Roman"/>
              </a:rPr>
              <a:t>which</a:t>
            </a:r>
            <a:endParaRPr sz="2800">
              <a:latin typeface="Times New Roman"/>
              <a:cs typeface="Times New Roman"/>
            </a:endParaRPr>
          </a:p>
          <a:p>
            <a:pPr marL="454025">
              <a:lnSpc>
                <a:spcPts val="3350"/>
              </a:lnSpc>
            </a:pPr>
            <a:r>
              <a:rPr sz="2800" b="1" i="1" spc="-5" dirty="0">
                <a:latin typeface="Times New Roman"/>
                <a:cs typeface="Times New Roman"/>
              </a:rPr>
              <a:t>cancels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230.43.0.0.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796290"/>
            <a:ext cx="324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21.19	</a:t>
            </a:r>
            <a:r>
              <a:rPr dirty="0"/>
              <a:t>Example</a:t>
            </a:r>
            <a:r>
              <a:rPr spc="-85" dirty="0"/>
              <a:t> </a:t>
            </a:r>
            <a:r>
              <a:rPr dirty="0"/>
              <a:t>21.6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219" y="2219405"/>
            <a:ext cx="7135328" cy="268533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21.40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796290"/>
            <a:ext cx="5062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21.20	</a:t>
            </a:r>
            <a:r>
              <a:rPr spc="-5" dirty="0"/>
              <a:t>Encapsulation </a:t>
            </a:r>
            <a:r>
              <a:rPr dirty="0"/>
              <a:t>of </a:t>
            </a:r>
            <a:r>
              <a:rPr spc="-5" dirty="0"/>
              <a:t>IGMP</a:t>
            </a:r>
            <a:r>
              <a:rPr spc="-95" dirty="0"/>
              <a:t> </a:t>
            </a:r>
            <a:r>
              <a:rPr dirty="0"/>
              <a:t>packet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2069497"/>
            <a:ext cx="7284720" cy="311210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21.41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4069" y="2792729"/>
            <a:ext cx="74263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592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The </a:t>
            </a:r>
            <a:r>
              <a:rPr sz="3200" b="1" spc="-5" dirty="0">
                <a:latin typeface="Arial"/>
                <a:cs typeface="Arial"/>
              </a:rPr>
              <a:t>IP </a:t>
            </a:r>
            <a:r>
              <a:rPr sz="3200" b="1" dirty="0">
                <a:latin typeface="Arial"/>
                <a:cs typeface="Arial"/>
              </a:rPr>
              <a:t>packet that </a:t>
            </a:r>
            <a:r>
              <a:rPr sz="3200" b="1" spc="-5" dirty="0">
                <a:latin typeface="Arial"/>
                <a:cs typeface="Arial"/>
              </a:rPr>
              <a:t>carries </a:t>
            </a:r>
            <a:r>
              <a:rPr sz="3200" b="1" dirty="0">
                <a:latin typeface="Arial"/>
                <a:cs typeface="Arial"/>
              </a:rPr>
              <a:t>an </a:t>
            </a:r>
            <a:r>
              <a:rPr sz="3200" b="1" spc="-5" dirty="0">
                <a:latin typeface="Arial"/>
                <a:cs typeface="Arial"/>
              </a:rPr>
              <a:t>IGMP </a:t>
            </a:r>
            <a:r>
              <a:rPr sz="3200" b="1" dirty="0">
                <a:latin typeface="Arial"/>
                <a:cs typeface="Arial"/>
              </a:rPr>
              <a:t> packet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has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value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 its TTL</a:t>
            </a:r>
            <a:r>
              <a:rPr sz="3200" b="1" spc="-7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field.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21.42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39" y="1939290"/>
            <a:ext cx="409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21.2	</a:t>
            </a:r>
            <a:r>
              <a:rPr spc="-5" dirty="0"/>
              <a:t>Destination IP</a:t>
            </a:r>
            <a:r>
              <a:rPr spc="-85" dirty="0"/>
              <a:t> </a:t>
            </a:r>
            <a:r>
              <a:rPr spc="-5" dirty="0"/>
              <a:t>addresses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783" y="2523287"/>
            <a:ext cx="7568388" cy="18101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21.43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50" y="79629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21.21	</a:t>
            </a:r>
            <a:r>
              <a:rPr spc="-5" dirty="0"/>
              <a:t>Mapping</a:t>
            </a:r>
            <a:r>
              <a:rPr spc="5" dirty="0"/>
              <a:t> </a:t>
            </a:r>
            <a:r>
              <a:rPr spc="-5" dirty="0"/>
              <a:t>class 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spc="-5" dirty="0"/>
              <a:t>Ethernet</a:t>
            </a:r>
            <a:r>
              <a:rPr dirty="0"/>
              <a:t> </a:t>
            </a:r>
            <a:r>
              <a:rPr spc="-5" dirty="0"/>
              <a:t>physical</a:t>
            </a:r>
            <a:r>
              <a:rPr spc="-10" dirty="0"/>
              <a:t> </a:t>
            </a:r>
            <a:r>
              <a:rPr dirty="0"/>
              <a:t>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280" y="2286854"/>
            <a:ext cx="7836324" cy="32465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21.44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1990" y="2792729"/>
            <a:ext cx="76898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1420" marR="29845" indent="-243332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An </a:t>
            </a:r>
            <a:r>
              <a:rPr sz="3200" b="1" spc="-5" dirty="0">
                <a:latin typeface="Arial"/>
                <a:cs typeface="Arial"/>
              </a:rPr>
              <a:t>Ethernet multicast </a:t>
            </a:r>
            <a:r>
              <a:rPr sz="3200" b="1" dirty="0">
                <a:latin typeface="Arial"/>
                <a:cs typeface="Arial"/>
              </a:rPr>
              <a:t>physical address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 the</a:t>
            </a:r>
            <a:r>
              <a:rPr sz="3200" b="1" dirty="0">
                <a:latin typeface="Arial"/>
                <a:cs typeface="Arial"/>
              </a:rPr>
              <a:t> range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01:00:5E:00:00:00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01:00:5E:7F:FF:FF.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21.45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514600"/>
            <a:ext cx="8686800" cy="3079750"/>
          </a:xfrm>
          <a:custGeom>
            <a:avLst/>
            <a:gdLst/>
            <a:ahLst/>
            <a:cxnLst/>
            <a:rect l="l" t="t" r="r" b="b"/>
            <a:pathLst>
              <a:path w="8686800" h="3079750">
                <a:moveTo>
                  <a:pt x="4343400" y="3079750"/>
                </a:moveTo>
                <a:lnTo>
                  <a:pt x="0" y="3079750"/>
                </a:lnTo>
                <a:lnTo>
                  <a:pt x="0" y="0"/>
                </a:lnTo>
                <a:lnTo>
                  <a:pt x="8686800" y="0"/>
                </a:lnTo>
                <a:lnTo>
                  <a:pt x="8686800" y="3079750"/>
                </a:lnTo>
                <a:lnTo>
                  <a:pt x="4343400" y="3079750"/>
                </a:lnTo>
                <a:close/>
              </a:path>
            </a:pathLst>
          </a:custGeom>
          <a:ln w="934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070" y="1177290"/>
            <a:ext cx="8524875" cy="438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09065" algn="l"/>
                <a:tab pos="2115820" algn="l"/>
                <a:tab pos="3710940" algn="l"/>
                <a:tab pos="4303395" algn="l"/>
                <a:tab pos="5663565" algn="l"/>
                <a:tab pos="7607300" algn="l"/>
                <a:tab pos="813625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C</a:t>
            </a:r>
            <a:r>
              <a:rPr sz="2800" b="1" i="1" spc="-5" dirty="0">
                <a:latin typeface="Times New Roman"/>
                <a:cs typeface="Times New Roman"/>
              </a:rPr>
              <a:t>han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lti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t	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dirty="0">
                <a:latin typeface="Times New Roman"/>
                <a:cs typeface="Times New Roman"/>
              </a:rPr>
              <a:t>P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d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s	2</a:t>
            </a:r>
            <a:r>
              <a:rPr sz="2800" b="1" i="1" spc="5" dirty="0">
                <a:latin typeface="Times New Roman"/>
                <a:cs typeface="Times New Roman"/>
              </a:rPr>
              <a:t>3</a:t>
            </a:r>
            <a:r>
              <a:rPr sz="2800" b="1" i="1" dirty="0">
                <a:latin typeface="Times New Roman"/>
                <a:cs typeface="Times New Roman"/>
              </a:rPr>
              <a:t>0.43.1</a:t>
            </a:r>
            <a:r>
              <a:rPr sz="2800" b="1" i="1" spc="5" dirty="0">
                <a:latin typeface="Times New Roman"/>
                <a:cs typeface="Times New Roman"/>
              </a:rPr>
              <a:t>4</a:t>
            </a:r>
            <a:r>
              <a:rPr sz="2800" b="1" i="1" spc="-15" dirty="0">
                <a:latin typeface="Times New Roman"/>
                <a:cs typeface="Times New Roman"/>
              </a:rPr>
              <a:t>.</a:t>
            </a:r>
            <a:r>
              <a:rPr sz="2800" b="1" i="1" dirty="0">
                <a:latin typeface="Times New Roman"/>
                <a:cs typeface="Times New Roman"/>
              </a:rPr>
              <a:t>7	to	an  </a:t>
            </a:r>
            <a:r>
              <a:rPr sz="2800" b="1" i="1" spc="-10" dirty="0">
                <a:latin typeface="Times New Roman"/>
                <a:cs typeface="Times New Roman"/>
              </a:rPr>
              <a:t>Ethernet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physical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do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two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steps:</a:t>
            </a:r>
            <a:endParaRPr sz="2800">
              <a:latin typeface="Times New Roman"/>
              <a:cs typeface="Times New Roman"/>
            </a:endParaRPr>
          </a:p>
          <a:p>
            <a:pPr marL="365125" marR="158115" indent="-353060">
              <a:lnSpc>
                <a:spcPct val="100000"/>
              </a:lnSpc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a. </a:t>
            </a: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write the rightmost </a:t>
            </a:r>
            <a:r>
              <a:rPr sz="2800" b="1" i="1" dirty="0">
                <a:latin typeface="Times New Roman"/>
                <a:cs typeface="Times New Roman"/>
              </a:rPr>
              <a:t>23 bits of </a:t>
            </a:r>
            <a:r>
              <a:rPr sz="2800" b="1" i="1" spc="-5" dirty="0">
                <a:latin typeface="Times New Roman"/>
                <a:cs typeface="Times New Roman"/>
              </a:rPr>
              <a:t>the IP </a:t>
            </a:r>
            <a:r>
              <a:rPr sz="2800" b="1" i="1" dirty="0">
                <a:latin typeface="Times New Roman"/>
                <a:cs typeface="Times New Roman"/>
              </a:rPr>
              <a:t>address in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hexadecimal. This can </a:t>
            </a:r>
            <a:r>
              <a:rPr sz="2800" b="1" i="1" dirty="0">
                <a:latin typeface="Times New Roman"/>
                <a:cs typeface="Times New Roman"/>
              </a:rPr>
              <a:t>be done by </a:t>
            </a:r>
            <a:r>
              <a:rPr sz="2800" b="1" i="1" spc="-5" dirty="0">
                <a:latin typeface="Times New Roman"/>
                <a:cs typeface="Times New Roman"/>
              </a:rPr>
              <a:t>changing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 rightmost </a:t>
            </a:r>
            <a:r>
              <a:rPr sz="2800" b="1" i="1" dirty="0">
                <a:latin typeface="Times New Roman"/>
                <a:cs typeface="Times New Roman"/>
              </a:rPr>
              <a:t>3 </a:t>
            </a:r>
            <a:r>
              <a:rPr sz="2800" b="1" i="1" spc="-5" dirty="0">
                <a:latin typeface="Times New Roman"/>
                <a:cs typeface="Times New Roman"/>
              </a:rPr>
              <a:t>bytes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hexadecimal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then subtracting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from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leftmost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digit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greater </a:t>
            </a:r>
            <a:r>
              <a:rPr sz="2800" b="1" i="1" dirty="0">
                <a:latin typeface="Times New Roman"/>
                <a:cs typeface="Times New Roman"/>
              </a:rPr>
              <a:t>than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equal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endParaRPr sz="2800">
              <a:latin typeface="Times New Roman"/>
              <a:cs typeface="Times New Roman"/>
            </a:endParaRPr>
          </a:p>
          <a:p>
            <a:pPr marL="365125">
              <a:lnSpc>
                <a:spcPts val="3350"/>
              </a:lnSpc>
            </a:pPr>
            <a:r>
              <a:rPr sz="2800" b="1" i="1" dirty="0">
                <a:latin typeface="Times New Roman"/>
                <a:cs typeface="Times New Roman"/>
              </a:rPr>
              <a:t>8.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our </a:t>
            </a:r>
            <a:r>
              <a:rPr sz="2800" b="1" i="1" spc="-5" dirty="0">
                <a:latin typeface="Times New Roman"/>
                <a:cs typeface="Times New Roman"/>
              </a:rPr>
              <a:t>example,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2B:0E:07.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21.46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21.7</a:t>
            </a:r>
            <a:endParaRPr sz="32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405890"/>
            <a:ext cx="79343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marR="5080" indent="-35306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b. </a:t>
            </a: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add </a:t>
            </a:r>
            <a:r>
              <a:rPr sz="2800" b="1" i="1" spc="-5" dirty="0">
                <a:latin typeface="Times New Roman"/>
                <a:cs typeface="Times New Roman"/>
              </a:rPr>
              <a:t>the result </a:t>
            </a:r>
            <a:r>
              <a:rPr sz="2800" b="1" i="1" dirty="0">
                <a:latin typeface="Times New Roman"/>
                <a:cs typeface="Times New Roman"/>
              </a:rPr>
              <a:t>of part a to </a:t>
            </a:r>
            <a:r>
              <a:rPr sz="2800" b="1" i="1" spc="-5" dirty="0">
                <a:latin typeface="Times New Roman"/>
                <a:cs typeface="Times New Roman"/>
              </a:rPr>
              <a:t>the starting Ethernet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 address, which </a:t>
            </a:r>
            <a:r>
              <a:rPr sz="2800" b="1" i="1" dirty="0">
                <a:latin typeface="Times New Roman"/>
                <a:cs typeface="Times New Roman"/>
              </a:rPr>
              <a:t>is 01:00:5E:00:00:00.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32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21.7</a:t>
            </a:r>
            <a:r>
              <a:rPr sz="32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(continued)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7736" y="3016886"/>
            <a:ext cx="4749800" cy="825500"/>
            <a:chOff x="2197736" y="3016886"/>
            <a:chExt cx="4749800" cy="825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4250" y="3073400"/>
              <a:ext cx="4635500" cy="711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26310" y="3045460"/>
              <a:ext cx="4692650" cy="768350"/>
            </a:xfrm>
            <a:custGeom>
              <a:avLst/>
              <a:gdLst/>
              <a:ahLst/>
              <a:cxnLst/>
              <a:rect l="l" t="t" r="r" b="b"/>
              <a:pathLst>
                <a:path w="4692650" h="768350">
                  <a:moveTo>
                    <a:pt x="0" y="0"/>
                  </a:moveTo>
                  <a:lnTo>
                    <a:pt x="4692649" y="0"/>
                  </a:lnTo>
                  <a:lnTo>
                    <a:pt x="4692649" y="768350"/>
                  </a:lnTo>
                  <a:lnTo>
                    <a:pt x="0" y="76835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21.47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4875" cy="384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83665" algn="l"/>
                <a:tab pos="2064385" algn="l"/>
                <a:tab pos="3633470" algn="l"/>
                <a:tab pos="4201795" algn="l"/>
                <a:tab pos="5535930" algn="l"/>
                <a:tab pos="7631430" algn="l"/>
                <a:tab pos="8134984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C</a:t>
            </a:r>
            <a:r>
              <a:rPr sz="2800" b="1" i="1" spc="-5" dirty="0">
                <a:latin typeface="Times New Roman"/>
                <a:cs typeface="Times New Roman"/>
              </a:rPr>
              <a:t>han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lti</a:t>
            </a:r>
            <a:r>
              <a:rPr sz="2800" b="1" i="1" spc="-5" dirty="0">
                <a:latin typeface="Times New Roman"/>
                <a:cs typeface="Times New Roman"/>
              </a:rPr>
              <a:t>cas</a:t>
            </a:r>
            <a:r>
              <a:rPr sz="2800" b="1" i="1" dirty="0">
                <a:latin typeface="Times New Roman"/>
                <a:cs typeface="Times New Roman"/>
              </a:rPr>
              <a:t>t	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dirty="0">
                <a:latin typeface="Times New Roman"/>
                <a:cs typeface="Times New Roman"/>
              </a:rPr>
              <a:t>P	ad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s	2</a:t>
            </a:r>
            <a:r>
              <a:rPr sz="2800" b="1" i="1" spc="5" dirty="0">
                <a:latin typeface="Times New Roman"/>
                <a:cs typeface="Times New Roman"/>
              </a:rPr>
              <a:t>3</a:t>
            </a:r>
            <a:r>
              <a:rPr sz="2800" b="1" i="1" dirty="0">
                <a:latin typeface="Times New Roman"/>
                <a:cs typeface="Times New Roman"/>
              </a:rPr>
              <a:t>8.21</a:t>
            </a:r>
            <a:r>
              <a:rPr sz="2800" b="1" i="1" spc="5" dirty="0">
                <a:latin typeface="Times New Roman"/>
                <a:cs typeface="Times New Roman"/>
              </a:rPr>
              <a:t>2</a:t>
            </a:r>
            <a:r>
              <a:rPr sz="2800" b="1" i="1" spc="-15" dirty="0">
                <a:latin typeface="Times New Roman"/>
                <a:cs typeface="Times New Roman"/>
              </a:rPr>
              <a:t>.</a:t>
            </a:r>
            <a:r>
              <a:rPr sz="2800" b="1" i="1" spc="5" dirty="0">
                <a:latin typeface="Times New Roman"/>
                <a:cs typeface="Times New Roman"/>
              </a:rPr>
              <a:t>2</a:t>
            </a:r>
            <a:r>
              <a:rPr sz="2800" b="1" i="1" dirty="0">
                <a:latin typeface="Times New Roman"/>
                <a:cs typeface="Times New Roman"/>
              </a:rPr>
              <a:t>4.9	to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n  </a:t>
            </a:r>
            <a:r>
              <a:rPr sz="2800" b="1" i="1" spc="-10" dirty="0">
                <a:latin typeface="Times New Roman"/>
                <a:cs typeface="Times New Roman"/>
              </a:rPr>
              <a:t>Ethernet</a:t>
            </a:r>
            <a:r>
              <a:rPr sz="2800" b="1" i="1" spc="-5" dirty="0">
                <a:latin typeface="Times New Roman"/>
                <a:cs typeface="Times New Roman"/>
              </a:rPr>
              <a:t> multicast</a:t>
            </a:r>
            <a:r>
              <a:rPr sz="2800" b="1" i="1" dirty="0">
                <a:latin typeface="Times New Roman"/>
                <a:cs typeface="Times New Roman"/>
              </a:rPr>
              <a:t> address.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368300" marR="259715" indent="-368300" algn="just">
              <a:lnSpc>
                <a:spcPct val="99900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rightmost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3</a:t>
            </a:r>
            <a:r>
              <a:rPr sz="2800" b="1" i="1" spc="-5" dirty="0">
                <a:latin typeface="Times New Roman"/>
                <a:cs typeface="Times New Roman"/>
              </a:rPr>
              <a:t> bytes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hexadecimal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D4:18:09.</a:t>
            </a:r>
            <a:r>
              <a:rPr sz="2800" b="1" i="1" spc="-70" dirty="0">
                <a:latin typeface="Times New Roman"/>
                <a:cs typeface="Times New Roman"/>
              </a:rPr>
              <a:t> </a:t>
            </a: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need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subtract </a:t>
            </a:r>
            <a:r>
              <a:rPr sz="2800" b="1" i="1" dirty="0">
                <a:latin typeface="Times New Roman"/>
                <a:cs typeface="Times New Roman"/>
              </a:rPr>
              <a:t>8 from </a:t>
            </a:r>
            <a:r>
              <a:rPr sz="2800" b="1" i="1" spc="-5" dirty="0">
                <a:latin typeface="Times New Roman"/>
                <a:cs typeface="Times New Roman"/>
              </a:rPr>
              <a:t>the leftmost </a:t>
            </a:r>
            <a:r>
              <a:rPr sz="2800" b="1" i="1" dirty="0">
                <a:latin typeface="Times New Roman"/>
                <a:cs typeface="Times New Roman"/>
              </a:rPr>
              <a:t>digit, </a:t>
            </a:r>
            <a:r>
              <a:rPr sz="2800" b="1" i="1" spc="-5" dirty="0">
                <a:latin typeface="Times New Roman"/>
                <a:cs typeface="Times New Roman"/>
              </a:rPr>
              <a:t>resulting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54:18:09</a:t>
            </a:r>
            <a:r>
              <a:rPr sz="2800" b="1" i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9410" marR="585470" indent="-359410">
              <a:lnSpc>
                <a:spcPct val="100000"/>
              </a:lnSpc>
              <a:spcBef>
                <a:spcPts val="2150"/>
              </a:spcBef>
              <a:buClr>
                <a:srgbClr val="FF0000"/>
              </a:buClr>
              <a:buAutoNum type="alphaLcPeriod"/>
              <a:tabLst>
                <a:tab pos="359410" algn="l"/>
              </a:tabLst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part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Ethernet multicast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starting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address.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21.8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2341247" y="5291456"/>
            <a:ext cx="4461510" cy="862330"/>
            <a:chOff x="2341247" y="5291456"/>
            <a:chExt cx="4461510" cy="8623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9030" y="5349239"/>
              <a:ext cx="4344670" cy="7467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69820" y="5320029"/>
              <a:ext cx="4404360" cy="805180"/>
            </a:xfrm>
            <a:custGeom>
              <a:avLst/>
              <a:gdLst/>
              <a:ahLst/>
              <a:cxnLst/>
              <a:rect l="l" t="t" r="r" b="b"/>
              <a:pathLst>
                <a:path w="4404359" h="805179">
                  <a:moveTo>
                    <a:pt x="0" y="0"/>
                  </a:moveTo>
                  <a:lnTo>
                    <a:pt x="4404359" y="0"/>
                  </a:lnTo>
                  <a:lnTo>
                    <a:pt x="4404359" y="805180"/>
                  </a:lnTo>
                  <a:lnTo>
                    <a:pt x="0" y="80518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680" y="2244090"/>
            <a:ext cx="544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07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19.2	</a:t>
            </a:r>
            <a:r>
              <a:rPr dirty="0"/>
              <a:t>Default </a:t>
            </a:r>
            <a:r>
              <a:rPr spc="-5" dirty="0"/>
              <a:t>masks</a:t>
            </a:r>
            <a:r>
              <a:rPr spc="5" dirty="0"/>
              <a:t> </a:t>
            </a:r>
            <a:r>
              <a:rPr dirty="0"/>
              <a:t>for</a:t>
            </a:r>
            <a:r>
              <a:rPr spc="-5" dirty="0"/>
              <a:t> classful</a:t>
            </a:r>
            <a:r>
              <a:rPr spc="5" dirty="0"/>
              <a:t> </a:t>
            </a:r>
            <a:r>
              <a:rPr spc="-5" dirty="0"/>
              <a:t>addressing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898" y="2816510"/>
            <a:ext cx="8088702" cy="14620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16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9890" y="796290"/>
            <a:ext cx="2888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21.22	</a:t>
            </a:r>
            <a:r>
              <a:rPr spc="-15" dirty="0"/>
              <a:t>Tunneling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2483914"/>
            <a:ext cx="8016240" cy="24564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21.49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35670" cy="514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use netstat (see next slide) with three </a:t>
            </a:r>
            <a:r>
              <a:rPr sz="2800" b="1" i="1" dirty="0">
                <a:latin typeface="Times New Roman"/>
                <a:cs typeface="Times New Roman"/>
              </a:rPr>
              <a:t>options: -n, </a:t>
            </a:r>
            <a:r>
              <a:rPr sz="2800" b="1" i="1" spc="-55" dirty="0">
                <a:latin typeface="Times New Roman"/>
                <a:cs typeface="Times New Roman"/>
              </a:rPr>
              <a:t>-r, </a:t>
            </a:r>
            <a:r>
              <a:rPr sz="2800" b="1" i="1" spc="-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 -a.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-n </a:t>
            </a:r>
            <a:r>
              <a:rPr sz="2800" b="1" i="1" dirty="0">
                <a:latin typeface="Times New Roman"/>
                <a:cs typeface="Times New Roman"/>
              </a:rPr>
              <a:t>option </a:t>
            </a:r>
            <a:r>
              <a:rPr sz="2800" b="1" i="1" spc="-5" dirty="0">
                <a:latin typeface="Times New Roman"/>
                <a:cs typeface="Times New Roman"/>
              </a:rPr>
              <a:t>gives the numeric versions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IP </a:t>
            </a:r>
            <a:r>
              <a:rPr sz="2800" b="1" i="1" dirty="0">
                <a:latin typeface="Times New Roman"/>
                <a:cs typeface="Times New Roman"/>
              </a:rPr>
              <a:t> addresses, </a:t>
            </a:r>
            <a:r>
              <a:rPr sz="2800" b="1" i="1" spc="-5" dirty="0">
                <a:latin typeface="Times New Roman"/>
                <a:cs typeface="Times New Roman"/>
              </a:rPr>
              <a:t>the -r </a:t>
            </a:r>
            <a:r>
              <a:rPr sz="2800" b="1" i="1" dirty="0">
                <a:latin typeface="Times New Roman"/>
                <a:cs typeface="Times New Roman"/>
              </a:rPr>
              <a:t>option </a:t>
            </a:r>
            <a:r>
              <a:rPr sz="2800" b="1" i="1" spc="-5" dirty="0">
                <a:latin typeface="Times New Roman"/>
                <a:cs typeface="Times New Roman"/>
              </a:rPr>
              <a:t>gives the </a:t>
            </a:r>
            <a:r>
              <a:rPr sz="2800" b="1" i="1" dirty="0">
                <a:latin typeface="Times New Roman"/>
                <a:cs typeface="Times New Roman"/>
              </a:rPr>
              <a:t>routing </a:t>
            </a:r>
            <a:r>
              <a:rPr sz="2800" b="1" i="1" spc="-5" dirty="0">
                <a:latin typeface="Times New Roman"/>
                <a:cs typeface="Times New Roman"/>
              </a:rPr>
              <a:t>table,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-a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option </a:t>
            </a:r>
            <a:r>
              <a:rPr sz="2800" b="1" i="1" spc="-5" dirty="0">
                <a:latin typeface="Times New Roman"/>
                <a:cs typeface="Times New Roman"/>
              </a:rPr>
              <a:t>gives </a:t>
            </a:r>
            <a:r>
              <a:rPr sz="2800" b="1" i="1" dirty="0">
                <a:latin typeface="Times New Roman"/>
                <a:cs typeface="Times New Roman"/>
              </a:rPr>
              <a:t>all </a:t>
            </a:r>
            <a:r>
              <a:rPr sz="2800" b="1" i="1" spc="-5" dirty="0">
                <a:latin typeface="Times New Roman"/>
                <a:cs typeface="Times New Roman"/>
              </a:rPr>
              <a:t>addresses (unicast and multicast). Note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 we show </a:t>
            </a:r>
            <a:r>
              <a:rPr sz="2800" b="1" i="1" dirty="0">
                <a:latin typeface="Times New Roman"/>
                <a:cs typeface="Times New Roman"/>
              </a:rPr>
              <a:t>only </a:t>
            </a:r>
            <a:r>
              <a:rPr sz="2800" b="1" i="1" spc="-5" dirty="0">
                <a:latin typeface="Times New Roman"/>
                <a:cs typeface="Times New Roman"/>
              </a:rPr>
              <a:t>the fields relative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our discussion.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“Gateway”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router,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“Iface”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interface.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13970" algn="just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Note that the multicast </a:t>
            </a:r>
            <a:r>
              <a:rPr sz="2800" b="1" i="1" dirty="0">
                <a:latin typeface="Times New Roman"/>
                <a:cs typeface="Times New Roman"/>
              </a:rPr>
              <a:t>address is </a:t>
            </a:r>
            <a:r>
              <a:rPr sz="2800" b="1" i="1" spc="-5" dirty="0">
                <a:latin typeface="Times New Roman"/>
                <a:cs typeface="Times New Roman"/>
              </a:rPr>
              <a:t>shown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30" dirty="0">
                <a:latin typeface="Times New Roman"/>
                <a:cs typeface="Times New Roman"/>
              </a:rPr>
              <a:t>color. </a:t>
            </a:r>
            <a:r>
              <a:rPr sz="2800" b="1" i="1" spc="-10" dirty="0">
                <a:latin typeface="Times New Roman"/>
                <a:cs typeface="Times New Roman"/>
              </a:rPr>
              <a:t>Any </a:t>
            </a:r>
            <a:r>
              <a:rPr sz="2800" b="1" i="1" spc="-5" dirty="0">
                <a:latin typeface="Times New Roman"/>
                <a:cs typeface="Times New Roman"/>
              </a:rPr>
              <a:t> packet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a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from</a:t>
            </a:r>
            <a:r>
              <a:rPr sz="2800" b="1" i="1" dirty="0">
                <a:latin typeface="Times New Roman"/>
                <a:cs typeface="Times New Roman"/>
              </a:rPr>
              <a:t> 224.0.0.0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239.255.255.255 is </a:t>
            </a:r>
            <a:r>
              <a:rPr sz="2800" b="1" i="1" spc="-5" dirty="0">
                <a:latin typeface="Times New Roman"/>
                <a:cs typeface="Times New Roman"/>
              </a:rPr>
              <a:t>masked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delivered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10" dirty="0">
                <a:latin typeface="Times New Roman"/>
                <a:cs typeface="Times New Roman"/>
              </a:rPr>
              <a:t>Ethernet </a:t>
            </a:r>
            <a:r>
              <a:rPr sz="2800" b="1" i="1" spc="-5" dirty="0">
                <a:latin typeface="Times New Roman"/>
                <a:cs typeface="Times New Roman"/>
              </a:rPr>
              <a:t> interface.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21.9</a:t>
            </a:r>
            <a:endParaRPr sz="32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0"/>
            <a:ext cx="8591550" cy="1052830"/>
            <a:chOff x="76200" y="0"/>
            <a:chExt cx="8591550" cy="1052830"/>
          </a:xfrm>
        </p:grpSpPr>
        <p:sp>
          <p:nvSpPr>
            <p:cNvPr id="3" name="object 3"/>
            <p:cNvSpPr/>
            <p:nvPr/>
          </p:nvSpPr>
          <p:spPr>
            <a:xfrm>
              <a:off x="367029" y="107950"/>
              <a:ext cx="438150" cy="474980"/>
            </a:xfrm>
            <a:custGeom>
              <a:avLst/>
              <a:gdLst/>
              <a:ahLst/>
              <a:cxnLst/>
              <a:rect l="l" t="t" r="r" b="b"/>
              <a:pathLst>
                <a:path w="438150" h="474980">
                  <a:moveTo>
                    <a:pt x="438150" y="0"/>
                  </a:moveTo>
                  <a:lnTo>
                    <a:pt x="0" y="0"/>
                  </a:lnTo>
                  <a:lnTo>
                    <a:pt x="0" y="474979"/>
                  </a:lnTo>
                  <a:lnTo>
                    <a:pt x="218440" y="474979"/>
                  </a:lnTo>
                  <a:lnTo>
                    <a:pt x="438150" y="474979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09220"/>
              <a:ext cx="327659" cy="4737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0219" y="530859"/>
              <a:ext cx="422909" cy="473709"/>
            </a:xfrm>
            <a:custGeom>
              <a:avLst/>
              <a:gdLst/>
              <a:ahLst/>
              <a:cxnLst/>
              <a:rect l="l" t="t" r="r" b="b"/>
              <a:pathLst>
                <a:path w="422909" h="473709">
                  <a:moveTo>
                    <a:pt x="422910" y="0"/>
                  </a:moveTo>
                  <a:lnTo>
                    <a:pt x="0" y="0"/>
                  </a:lnTo>
                  <a:lnTo>
                    <a:pt x="0" y="473710"/>
                  </a:lnTo>
                  <a:lnTo>
                    <a:pt x="210820" y="473710"/>
                  </a:lnTo>
                  <a:lnTo>
                    <a:pt x="422910" y="473710"/>
                  </a:lnTo>
                  <a:lnTo>
                    <a:pt x="422910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790" y="532129"/>
              <a:ext cx="368300" cy="472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" y="458470"/>
              <a:ext cx="560070" cy="421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1200" y="0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565150"/>
                  </a:moveTo>
                  <a:lnTo>
                    <a:pt x="0" y="565150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565150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535952"/>
                  </a:lnTo>
                  <a:lnTo>
                    <a:pt x="31750" y="53595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" y="535940"/>
              <a:ext cx="8225790" cy="2920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21.9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128906" y="1577976"/>
            <a:ext cx="8844280" cy="2442210"/>
            <a:chOff x="128906" y="1577976"/>
            <a:chExt cx="8844280" cy="244221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419" y="1634489"/>
              <a:ext cx="8729980" cy="23279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7480" y="1606549"/>
              <a:ext cx="8787130" cy="2385060"/>
            </a:xfrm>
            <a:custGeom>
              <a:avLst/>
              <a:gdLst/>
              <a:ahLst/>
              <a:cxnLst/>
              <a:rect l="l" t="t" r="r" b="b"/>
              <a:pathLst>
                <a:path w="8787130" h="2385060">
                  <a:moveTo>
                    <a:pt x="0" y="0"/>
                  </a:moveTo>
                  <a:lnTo>
                    <a:pt x="8787130" y="0"/>
                  </a:lnTo>
                  <a:lnTo>
                    <a:pt x="8787130" y="2385060"/>
                  </a:lnTo>
                  <a:lnTo>
                    <a:pt x="0" y="238506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21.51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29" y="440690"/>
            <a:ext cx="2773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21-4</a:t>
            </a:r>
            <a:r>
              <a:rPr sz="3200" i="0" spc="-55" dirty="0">
                <a:latin typeface="Times New Roman"/>
                <a:cs typeface="Times New Roman"/>
              </a:rPr>
              <a:t> </a:t>
            </a:r>
            <a:r>
              <a:rPr sz="3200" i="0" spc="265" dirty="0">
                <a:latin typeface="Times New Roman"/>
                <a:cs typeface="Times New Roman"/>
              </a:rPr>
              <a:t>ICMPv6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" y="1433829"/>
            <a:ext cx="8081645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10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discussed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IPv6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5" dirty="0">
                <a:latin typeface="Times New Roman"/>
                <a:cs typeface="Times New Roman"/>
              </a:rPr>
              <a:t>Chapter </a:t>
            </a:r>
            <a:r>
              <a:rPr sz="2800" b="1" i="1" dirty="0">
                <a:latin typeface="Times New Roman"/>
                <a:cs typeface="Times New Roman"/>
              </a:rPr>
              <a:t>20. </a:t>
            </a:r>
            <a:r>
              <a:rPr sz="2800" b="1" i="1" spc="-5" dirty="0">
                <a:latin typeface="Times New Roman"/>
                <a:cs typeface="Times New Roman"/>
              </a:rPr>
              <a:t>Another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protocol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spc="6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has</a:t>
            </a:r>
            <a:r>
              <a:rPr sz="2800" b="1" i="1" spc="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been</a:t>
            </a:r>
            <a:r>
              <a:rPr sz="2800" b="1" i="1" spc="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modified</a:t>
            </a:r>
            <a:r>
              <a:rPr sz="2800" b="1" i="1" spc="6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67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version</a:t>
            </a:r>
            <a:r>
              <a:rPr sz="2800" b="1" i="1" spc="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6</a:t>
            </a:r>
            <a:r>
              <a:rPr sz="2800" b="1" i="1" spc="6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6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67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TCP/IP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protocol </a:t>
            </a:r>
            <a:r>
              <a:rPr sz="2800" b="1" i="1" spc="-5" dirty="0">
                <a:latin typeface="Times New Roman"/>
                <a:cs typeface="Times New Roman"/>
              </a:rPr>
              <a:t>suite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10" dirty="0">
                <a:latin typeface="Times New Roman"/>
                <a:cs typeface="Times New Roman"/>
              </a:rPr>
              <a:t>ICMP </a:t>
            </a:r>
            <a:r>
              <a:rPr sz="2800" b="1" i="1" spc="-5" dirty="0">
                <a:latin typeface="Times New Roman"/>
                <a:cs typeface="Times New Roman"/>
              </a:rPr>
              <a:t>(ICMPv6). This new version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follows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same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strategy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 purposes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version</a:t>
            </a:r>
            <a:r>
              <a:rPr sz="2800" b="1" i="1" dirty="0">
                <a:latin typeface="Times New Roman"/>
                <a:cs typeface="Times New Roman"/>
              </a:rPr>
              <a:t> 4.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020" y="46520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8600" y="4180204"/>
            <a:ext cx="4700905" cy="12909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2533015">
              <a:lnSpc>
                <a:spcPct val="100000"/>
              </a:lnSpc>
              <a:spcBef>
                <a:spcPts val="390"/>
              </a:spcBef>
            </a:pP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Error</a:t>
            </a:r>
            <a:r>
              <a:rPr sz="2400" b="1" spc="-10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Reporting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Query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779" y="46367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21.52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840" y="796290"/>
            <a:ext cx="772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21.23	</a:t>
            </a:r>
            <a:r>
              <a:rPr dirty="0"/>
              <a:t>Comparison</a:t>
            </a:r>
            <a:r>
              <a:rPr spc="5" dirty="0"/>
              <a:t> </a:t>
            </a:r>
            <a:r>
              <a:rPr dirty="0"/>
              <a:t>of</a:t>
            </a:r>
            <a:r>
              <a:rPr spc="-5" dirty="0"/>
              <a:t> network</a:t>
            </a:r>
            <a:r>
              <a:rPr spc="5" dirty="0"/>
              <a:t> </a:t>
            </a:r>
            <a:r>
              <a:rPr spc="-5" dirty="0"/>
              <a:t>layers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5" dirty="0"/>
              <a:t>version</a:t>
            </a:r>
            <a:r>
              <a:rPr spc="5" dirty="0"/>
              <a:t> </a:t>
            </a:r>
            <a:r>
              <a:rPr dirty="0"/>
              <a:t>4 and</a:t>
            </a:r>
            <a:r>
              <a:rPr spc="5" dirty="0"/>
              <a:t> </a:t>
            </a:r>
            <a:r>
              <a:rPr spc="-5" dirty="0"/>
              <a:t>version</a:t>
            </a:r>
            <a:r>
              <a:rPr spc="5" dirty="0"/>
              <a:t> </a:t>
            </a:r>
            <a:r>
              <a:rPr dirty="0"/>
              <a:t>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3152139"/>
            <a:ext cx="8601710" cy="1613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21.53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21.3</a:t>
            </a:r>
            <a:r>
              <a:rPr sz="2400" i="0" spc="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Comparison</a:t>
            </a:r>
            <a:r>
              <a:rPr spc="1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error-reporting</a:t>
            </a:r>
            <a:r>
              <a:rPr spc="10" dirty="0"/>
              <a:t> </a:t>
            </a:r>
            <a:r>
              <a:rPr spc="-5" dirty="0"/>
              <a:t>messages</a:t>
            </a:r>
            <a:r>
              <a:rPr spc="10" dirty="0"/>
              <a:t> </a:t>
            </a:r>
            <a:r>
              <a:rPr spc="-5" dirty="0"/>
              <a:t>in</a:t>
            </a:r>
            <a:r>
              <a:rPr spc="15" dirty="0"/>
              <a:t> </a:t>
            </a:r>
            <a:r>
              <a:rPr spc="-5" dirty="0"/>
              <a:t>ICMPv4</a:t>
            </a:r>
            <a:r>
              <a:rPr spc="10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spc="-5" dirty="0"/>
              <a:t>ICMPv6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914" y="2347248"/>
            <a:ext cx="8090170" cy="28491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21.54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2010" y="1710690"/>
            <a:ext cx="74079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21.4	</a:t>
            </a:r>
            <a:r>
              <a:rPr dirty="0"/>
              <a:t>Comparison of</a:t>
            </a:r>
            <a:r>
              <a:rPr spc="-5" dirty="0"/>
              <a:t> query</a:t>
            </a:r>
            <a:r>
              <a:rPr spc="-10" dirty="0"/>
              <a:t> </a:t>
            </a:r>
            <a:r>
              <a:rPr dirty="0"/>
              <a:t>messages</a:t>
            </a:r>
            <a:r>
              <a:rPr spc="-10"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5" dirty="0"/>
              <a:t>ICMPv4 </a:t>
            </a:r>
            <a:r>
              <a:rPr dirty="0"/>
              <a:t>and </a:t>
            </a:r>
            <a:r>
              <a:rPr spc="-5" dirty="0"/>
              <a:t>ICMPv6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89" y="2304153"/>
            <a:ext cx="7809584" cy="31678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21.55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69" y="6432550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22.1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503920" cy="10960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9889" y="2244090"/>
            <a:ext cx="5661660" cy="331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2810" marR="727075" indent="574040">
              <a:lnSpc>
                <a:spcPct val="145500"/>
              </a:lnSpc>
              <a:spcBef>
                <a:spcPts val="95"/>
              </a:spcBef>
              <a:tabLst>
                <a:tab pos="3731895" algn="l"/>
              </a:tabLst>
            </a:pPr>
            <a:r>
              <a:rPr sz="4400" b="1" spc="-5" dirty="0">
                <a:solidFill>
                  <a:srgbClr val="333399"/>
                </a:solidFill>
                <a:latin typeface="Arial"/>
                <a:cs typeface="Arial"/>
              </a:rPr>
              <a:t>Chapter	22 </a:t>
            </a:r>
            <a:r>
              <a:rPr sz="44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Network</a:t>
            </a:r>
            <a:r>
              <a:rPr sz="4400" b="1" spc="-9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Layer:</a:t>
            </a:r>
            <a:endParaRPr sz="4400">
              <a:latin typeface="Arial"/>
              <a:cs typeface="Arial"/>
            </a:endParaRPr>
          </a:p>
          <a:p>
            <a:pPr marL="1282700" marR="5080" indent="-1270000">
              <a:lnSpc>
                <a:spcPts val="5270"/>
              </a:lnSpc>
              <a:spcBef>
                <a:spcPts val="110"/>
              </a:spcBef>
            </a:pPr>
            <a:r>
              <a:rPr sz="4400" b="1" spc="-45" dirty="0">
                <a:latin typeface="Arial"/>
                <a:cs typeface="Arial"/>
              </a:rPr>
              <a:t>Delivery, </a:t>
            </a:r>
            <a:r>
              <a:rPr sz="4400" b="1" spc="-5" dirty="0">
                <a:latin typeface="Arial"/>
                <a:cs typeface="Arial"/>
              </a:rPr>
              <a:t>Forwarding, </a:t>
            </a:r>
            <a:r>
              <a:rPr sz="4400" b="1" spc="-1210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and</a:t>
            </a:r>
            <a:r>
              <a:rPr sz="4400" b="1" spc="-15" dirty="0">
                <a:latin typeface="Arial"/>
                <a:cs typeface="Arial"/>
              </a:rPr>
              <a:t> </a:t>
            </a:r>
            <a:r>
              <a:rPr sz="4400" b="1" spc="-10" dirty="0">
                <a:latin typeface="Arial"/>
                <a:cs typeface="Arial"/>
              </a:rPr>
              <a:t>Routing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819" y="6540500"/>
            <a:ext cx="592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Copyright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©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McGraw-Hill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Companies,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Permission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reproduction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15" dirty="0">
                <a:latin typeface="Times New Roman"/>
                <a:cs typeface="Times New Roman"/>
              </a:rPr>
              <a:t>display.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959" y="440690"/>
            <a:ext cx="3317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22-1</a:t>
            </a:r>
            <a:r>
              <a:rPr sz="3200" i="0" spc="-65" dirty="0">
                <a:latin typeface="Times New Roman"/>
                <a:cs typeface="Times New Roman"/>
              </a:rPr>
              <a:t> </a:t>
            </a:r>
            <a:r>
              <a:rPr sz="3200" i="0" spc="90" dirty="0">
                <a:latin typeface="Times New Roman"/>
                <a:cs typeface="Times New Roman"/>
              </a:rPr>
              <a:t>DELIVERY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" y="1558290"/>
            <a:ext cx="80676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network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layer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supervises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handling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packets</a:t>
            </a:r>
            <a:r>
              <a:rPr sz="2800" b="1" i="1" dirty="0">
                <a:latin typeface="Times New Roman"/>
                <a:cs typeface="Times New Roman"/>
              </a:rPr>
              <a:t> by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underlying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physical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networks.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114" dirty="0">
                <a:latin typeface="Times New Roman"/>
                <a:cs typeface="Times New Roman"/>
              </a:rPr>
              <a:t>We </a:t>
            </a:r>
            <a:r>
              <a:rPr sz="2800" b="1" i="1" spc="-1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 handling</a:t>
            </a:r>
            <a:r>
              <a:rPr sz="2800" b="1" i="1" dirty="0">
                <a:latin typeface="Times New Roman"/>
                <a:cs typeface="Times New Roman"/>
              </a:rPr>
              <a:t> as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delivery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packet.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419" y="50203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2270" y="4548504"/>
            <a:ext cx="4699635" cy="925194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55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Direct</a:t>
            </a:r>
            <a:r>
              <a:rPr sz="24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0033CC"/>
                </a:solidFill>
                <a:latin typeface="Times New Roman"/>
                <a:cs typeface="Times New Roman"/>
              </a:rPr>
              <a:t>Versus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Indirect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Delivery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180" y="50050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415290"/>
            <a:ext cx="450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	</a:t>
            </a:r>
            <a:r>
              <a:rPr spc="-5" dirty="0"/>
              <a:t>Direct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spc="-5" dirty="0"/>
              <a:t>indirect</a:t>
            </a:r>
            <a:r>
              <a:rPr spc="-25" dirty="0"/>
              <a:t> </a:t>
            </a:r>
            <a:r>
              <a:rPr spc="-5" dirty="0"/>
              <a:t>delivery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470" y="1813560"/>
            <a:ext cx="8554978" cy="36629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7580" y="2792729"/>
            <a:ext cx="71405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Classful addressing, </a:t>
            </a:r>
            <a:r>
              <a:rPr sz="3200" b="1" dirty="0">
                <a:latin typeface="Arial"/>
                <a:cs typeface="Arial"/>
              </a:rPr>
              <a:t>which </a:t>
            </a:r>
            <a:r>
              <a:rPr sz="3200" b="1" spc="-5" dirty="0">
                <a:latin typeface="Arial"/>
                <a:cs typeface="Arial"/>
              </a:rPr>
              <a:t>is almost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obsolete, is </a:t>
            </a:r>
            <a:r>
              <a:rPr sz="3200" b="1" dirty="0">
                <a:latin typeface="Arial"/>
                <a:cs typeface="Arial"/>
              </a:rPr>
              <a:t>replaced </a:t>
            </a:r>
            <a:r>
              <a:rPr sz="3200" b="1" spc="-5" dirty="0">
                <a:latin typeface="Arial"/>
                <a:cs typeface="Arial"/>
              </a:rPr>
              <a:t>with classless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addressing.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17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820" y="440690"/>
            <a:ext cx="4013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400" dirty="0">
                <a:latin typeface="Times New Roman"/>
                <a:cs typeface="Times New Roman"/>
              </a:rPr>
              <a:t>22-2</a:t>
            </a:r>
            <a:r>
              <a:rPr sz="3200" i="0" spc="-70" dirty="0">
                <a:latin typeface="Times New Roman"/>
                <a:cs typeface="Times New Roman"/>
              </a:rPr>
              <a:t> </a:t>
            </a:r>
            <a:r>
              <a:rPr sz="3200" i="0" spc="15" dirty="0">
                <a:latin typeface="Times New Roman"/>
                <a:cs typeface="Times New Roman"/>
              </a:rPr>
              <a:t>FORWARDING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419" y="48679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2270" y="1558290"/>
            <a:ext cx="8068309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Forwarding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means</a:t>
            </a:r>
            <a:r>
              <a:rPr sz="2800" b="1" i="1" dirty="0">
                <a:latin typeface="Times New Roman"/>
                <a:cs typeface="Times New Roman"/>
              </a:rPr>
              <a:t> to place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 its route to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its </a:t>
            </a:r>
            <a:r>
              <a:rPr sz="2800" b="1" i="1" spc="-5" dirty="0">
                <a:latin typeface="Times New Roman"/>
                <a:cs typeface="Times New Roman"/>
              </a:rPr>
              <a:t>destination. Forwarding requires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or a </a:t>
            </a:r>
            <a:r>
              <a:rPr sz="2800" b="1" i="1" spc="-5" dirty="0">
                <a:latin typeface="Times New Roman"/>
                <a:cs typeface="Times New Roman"/>
              </a:rPr>
              <a:t>router </a:t>
            </a:r>
            <a:r>
              <a:rPr sz="2800" b="1" i="1" dirty="0">
                <a:latin typeface="Times New Roman"/>
                <a:cs typeface="Times New Roman"/>
              </a:rPr>
              <a:t> to </a:t>
            </a:r>
            <a:r>
              <a:rPr sz="2800" b="1" i="1" spc="-5" dirty="0">
                <a:latin typeface="Times New Roman"/>
                <a:cs typeface="Times New Roman"/>
              </a:rPr>
              <a:t>have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routing table. When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has a packet to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send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when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6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</a:t>
            </a:r>
            <a:r>
              <a:rPr sz="2800" b="1" i="1" spc="6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has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received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6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6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forwarded, </a:t>
            </a:r>
            <a:r>
              <a:rPr sz="2800" b="1" i="1" dirty="0">
                <a:latin typeface="Times New Roman"/>
                <a:cs typeface="Times New Roman"/>
              </a:rPr>
              <a:t>it looks at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table to </a:t>
            </a:r>
            <a:r>
              <a:rPr sz="2800" b="1" i="1" spc="-5" dirty="0">
                <a:latin typeface="Times New Roman"/>
                <a:cs typeface="Times New Roman"/>
              </a:rPr>
              <a:t>find the route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final</a:t>
            </a:r>
            <a:r>
              <a:rPr sz="2800" b="1" i="1" spc="-5" dirty="0">
                <a:latin typeface="Times New Roman"/>
                <a:cs typeface="Times New Roman"/>
              </a:rPr>
              <a:t> destination.</a:t>
            </a:r>
            <a:endParaRPr sz="2800">
              <a:latin typeface="Times New Roman"/>
              <a:cs typeface="Times New Roman"/>
            </a:endParaRPr>
          </a:p>
          <a:p>
            <a:pPr marL="12700" marR="3373754" indent="29209">
              <a:lnSpc>
                <a:spcPct val="107300"/>
              </a:lnSpc>
              <a:spcBef>
                <a:spcPts val="239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 </a:t>
            </a:r>
            <a:r>
              <a:rPr sz="2800" b="1" i="1" spc="-6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Forwarding</a:t>
            </a:r>
            <a:r>
              <a:rPr sz="2400" b="1" spc="59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0033CC"/>
                </a:solidFill>
                <a:latin typeface="Times New Roman"/>
                <a:cs typeface="Times New Roman"/>
              </a:rPr>
              <a:t>Techniques </a:t>
            </a:r>
            <a:r>
              <a:rPr sz="2400" b="1" spc="-2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Forwarding 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Process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Routing</a:t>
            </a:r>
            <a:r>
              <a:rPr sz="2400" b="1" spc="-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180" y="48526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5675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	</a:t>
            </a:r>
            <a:r>
              <a:rPr spc="-5" dirty="0"/>
              <a:t>Route</a:t>
            </a:r>
            <a:r>
              <a:rPr spc="-10" dirty="0"/>
              <a:t> </a:t>
            </a:r>
            <a:r>
              <a:rPr dirty="0"/>
              <a:t>method</a:t>
            </a:r>
            <a:r>
              <a:rPr spc="-5" dirty="0"/>
              <a:t> versus</a:t>
            </a:r>
            <a:r>
              <a:rPr spc="-10" dirty="0"/>
              <a:t> </a:t>
            </a:r>
            <a:r>
              <a:rPr dirty="0"/>
              <a:t>next-hop</a:t>
            </a:r>
            <a:r>
              <a:rPr spc="5" dirty="0"/>
              <a:t> </a:t>
            </a:r>
            <a:r>
              <a:rPr spc="-5" dirty="0"/>
              <a:t>method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430" y="1546158"/>
            <a:ext cx="7553184" cy="40824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79" y="415290"/>
            <a:ext cx="636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22.3	</a:t>
            </a:r>
            <a:r>
              <a:rPr spc="-5" dirty="0"/>
              <a:t>Host-specific</a:t>
            </a:r>
            <a:r>
              <a:rPr spc="15" dirty="0"/>
              <a:t> </a:t>
            </a:r>
            <a:r>
              <a:rPr spc="-5" dirty="0"/>
              <a:t>versus</a:t>
            </a:r>
            <a:r>
              <a:rPr spc="5" dirty="0"/>
              <a:t> </a:t>
            </a:r>
            <a:r>
              <a:rPr spc="-5" dirty="0"/>
              <a:t>network-specific</a:t>
            </a:r>
            <a:r>
              <a:rPr spc="15" dirty="0"/>
              <a:t> </a:t>
            </a:r>
            <a:r>
              <a:rPr spc="-5" dirty="0"/>
              <a:t>method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253" y="1905539"/>
            <a:ext cx="8601946" cy="31472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22.6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415290"/>
            <a:ext cx="327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22.4	</a:t>
            </a:r>
            <a:r>
              <a:rPr dirty="0"/>
              <a:t>Default</a:t>
            </a:r>
            <a:r>
              <a:rPr spc="-75" dirty="0"/>
              <a:t> </a:t>
            </a:r>
            <a:r>
              <a:rPr spc="-5" dirty="0"/>
              <a:t>method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370" y="1295400"/>
            <a:ext cx="6456724" cy="44323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22.7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840" y="415290"/>
            <a:ext cx="6884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22.5	</a:t>
            </a:r>
            <a:r>
              <a:rPr spc="-5" dirty="0"/>
              <a:t>Simplified</a:t>
            </a:r>
            <a:r>
              <a:rPr spc="5" dirty="0"/>
              <a:t> </a:t>
            </a:r>
            <a:r>
              <a:rPr spc="-5" dirty="0"/>
              <a:t>forwarding</a:t>
            </a:r>
            <a:r>
              <a:rPr spc="10" dirty="0"/>
              <a:t> </a:t>
            </a:r>
            <a:r>
              <a:rPr spc="-5" dirty="0"/>
              <a:t>module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spc="-5" dirty="0"/>
              <a:t>classless</a:t>
            </a:r>
            <a:r>
              <a:rPr dirty="0"/>
              <a:t> 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48" y="2240279"/>
            <a:ext cx="8885151" cy="27304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22.8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8850" y="2792729"/>
            <a:ext cx="71367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classless addressing, we </a:t>
            </a:r>
            <a:r>
              <a:rPr sz="3200" b="1" dirty="0">
                <a:latin typeface="Arial"/>
                <a:cs typeface="Arial"/>
              </a:rPr>
              <a:t>need at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least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four columns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routing table.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22.9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0"/>
            <a:ext cx="8686800" cy="947419"/>
          </a:xfrm>
          <a:custGeom>
            <a:avLst/>
            <a:gdLst/>
            <a:ahLst/>
            <a:cxnLst/>
            <a:rect l="l" t="t" r="r" b="b"/>
            <a:pathLst>
              <a:path w="8686800" h="947419">
                <a:moveTo>
                  <a:pt x="8686800" y="0"/>
                </a:moveTo>
                <a:lnTo>
                  <a:pt x="0" y="0"/>
                </a:lnTo>
                <a:lnTo>
                  <a:pt x="0" y="947420"/>
                </a:lnTo>
                <a:lnTo>
                  <a:pt x="4343400" y="947420"/>
                </a:lnTo>
                <a:lnTo>
                  <a:pt x="8686800" y="94742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7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22.1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070" y="948690"/>
            <a:ext cx="8524875" cy="2172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3955" algn="l"/>
                <a:tab pos="1664970" algn="l"/>
                <a:tab pos="3075305" algn="l"/>
                <a:tab pos="4109720" algn="l"/>
                <a:tab pos="4867275" algn="l"/>
                <a:tab pos="6098540" algn="l"/>
                <a:tab pos="6923405" algn="l"/>
                <a:tab pos="805751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ke	a	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10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t</a:t>
            </a:r>
            <a:r>
              <a:rPr sz="2800" b="1" i="1" spc="5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t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ble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	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out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	</a:t>
            </a:r>
            <a:r>
              <a:rPr sz="2800" b="1" i="1" spc="-10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1,	</a:t>
            </a:r>
            <a:r>
              <a:rPr sz="2800" b="1" i="1" spc="-5" dirty="0">
                <a:latin typeface="Times New Roman"/>
                <a:cs typeface="Times New Roman"/>
              </a:rPr>
              <a:t>us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t</a:t>
            </a:r>
            <a:r>
              <a:rPr sz="2800" b="1" i="1" spc="-5" dirty="0">
                <a:latin typeface="Times New Roman"/>
                <a:cs typeface="Times New Roman"/>
              </a:rPr>
              <a:t>he  configuration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22.6.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3354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354"/>
              </a:lnSpc>
            </a:pPr>
            <a:r>
              <a:rPr sz="2800" b="1" i="1" spc="-55" dirty="0">
                <a:latin typeface="Times New Roman"/>
                <a:cs typeface="Times New Roman"/>
              </a:rPr>
              <a:t>Table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22.1 shows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 table.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5028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22.6	</a:t>
            </a:r>
            <a:r>
              <a:rPr spc="-5" dirty="0"/>
              <a:t>Configuration</a:t>
            </a:r>
            <a:r>
              <a:rPr spc="-1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Example</a:t>
            </a:r>
            <a:r>
              <a:rPr spc="-10" dirty="0"/>
              <a:t> </a:t>
            </a:r>
            <a:r>
              <a:rPr dirty="0"/>
              <a:t>22.1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428750"/>
            <a:ext cx="7843520" cy="44328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22.11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" y="1558290"/>
            <a:ext cx="594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22.1	</a:t>
            </a:r>
            <a:r>
              <a:rPr spc="-5" dirty="0"/>
              <a:t>Routing</a:t>
            </a:r>
            <a:r>
              <a:rPr spc="15" dirty="0"/>
              <a:t> </a:t>
            </a:r>
            <a:r>
              <a:rPr spc="-5" dirty="0"/>
              <a:t>table</a:t>
            </a:r>
            <a:r>
              <a:rPr dirty="0"/>
              <a:t> for</a:t>
            </a:r>
            <a:r>
              <a:rPr spc="-5" dirty="0"/>
              <a:t> router</a:t>
            </a:r>
            <a:r>
              <a:rPr spc="-10" dirty="0"/>
              <a:t> </a:t>
            </a:r>
            <a:r>
              <a:rPr spc="-5" dirty="0"/>
              <a:t>R1</a:t>
            </a:r>
            <a:r>
              <a:rPr spc="5" dirty="0"/>
              <a:t> </a:t>
            </a:r>
            <a:r>
              <a:rPr dirty="0"/>
              <a:t>in</a:t>
            </a:r>
            <a:r>
              <a:rPr spc="-5" dirty="0"/>
              <a:t> Figure </a:t>
            </a:r>
            <a:r>
              <a:rPr dirty="0"/>
              <a:t>22.6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249" y="2050714"/>
            <a:ext cx="7930248" cy="27104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22.12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" y="1177290"/>
            <a:ext cx="8656955" cy="520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62865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Show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forwarding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process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if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arrives</a:t>
            </a:r>
            <a:r>
              <a:rPr sz="2800" b="1" i="1" spc="2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at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R1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22.6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destination address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180.70.65.140.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354"/>
              </a:lnSpc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performs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following steps:</a:t>
            </a:r>
            <a:endParaRPr sz="2800">
              <a:latin typeface="Times New Roman"/>
              <a:cs typeface="Times New Roman"/>
            </a:endParaRPr>
          </a:p>
          <a:p>
            <a:pPr marL="365125" marR="5080" indent="-353060">
              <a:lnSpc>
                <a:spcPts val="3360"/>
              </a:lnSpc>
              <a:spcBef>
                <a:spcPts val="105"/>
              </a:spcBef>
              <a:buClr>
                <a:srgbClr val="FF0000"/>
              </a:buClr>
              <a:buAutoNum type="arabicPeriod"/>
              <a:tabLst>
                <a:tab pos="36703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mask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(/26)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applied</a:t>
            </a:r>
            <a:r>
              <a:rPr sz="2800" b="1" i="1" dirty="0">
                <a:latin typeface="Times New Roman"/>
                <a:cs typeface="Times New Roman"/>
              </a:rPr>
              <a:t> to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destination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result </a:t>
            </a:r>
            <a:r>
              <a:rPr sz="2800" b="1" i="1" dirty="0">
                <a:latin typeface="Times New Roman"/>
                <a:cs typeface="Times New Roman"/>
              </a:rPr>
              <a:t>is 180.70.65.128, </a:t>
            </a:r>
            <a:r>
              <a:rPr sz="2800" b="1" i="1" spc="-5" dirty="0">
                <a:latin typeface="Times New Roman"/>
                <a:cs typeface="Times New Roman"/>
              </a:rPr>
              <a:t>which </a:t>
            </a:r>
            <a:r>
              <a:rPr sz="2800" b="1" i="1" dirty="0">
                <a:latin typeface="Times New Roman"/>
                <a:cs typeface="Times New Roman"/>
              </a:rPr>
              <a:t>does not </a:t>
            </a:r>
            <a:r>
              <a:rPr sz="2800" b="1" i="1" spc="-5" dirty="0">
                <a:latin typeface="Times New Roman"/>
                <a:cs typeface="Times New Roman"/>
              </a:rPr>
              <a:t>match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network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 marL="365125" marR="150495" indent="-353060">
              <a:lnSpc>
                <a:spcPts val="3360"/>
              </a:lnSpc>
              <a:buClr>
                <a:srgbClr val="FF0000"/>
              </a:buClr>
              <a:buAutoNum type="arabi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second mask </a:t>
            </a:r>
            <a:r>
              <a:rPr sz="2800" b="1" i="1" dirty="0">
                <a:latin typeface="Times New Roman"/>
                <a:cs typeface="Times New Roman"/>
              </a:rPr>
              <a:t>(/25) is applied to </a:t>
            </a:r>
            <a:r>
              <a:rPr sz="2800" b="1" i="1" spc="-5" dirty="0">
                <a:latin typeface="Times New Roman"/>
                <a:cs typeface="Times New Roman"/>
              </a:rPr>
              <a:t>the destination </a:t>
            </a:r>
            <a:r>
              <a:rPr sz="2800" b="1" i="1" dirty="0">
                <a:latin typeface="Times New Roman"/>
                <a:cs typeface="Times New Roman"/>
              </a:rPr>
              <a:t> address.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result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180.70.65.128, </a:t>
            </a:r>
            <a:r>
              <a:rPr sz="2800" b="1" i="1" spc="-10" dirty="0">
                <a:latin typeface="Times New Roman"/>
                <a:cs typeface="Times New Roman"/>
              </a:rPr>
              <a:t>which </a:t>
            </a:r>
            <a:r>
              <a:rPr sz="2800" b="1" i="1" spc="-5" dirty="0">
                <a:latin typeface="Times New Roman"/>
                <a:cs typeface="Times New Roman"/>
              </a:rPr>
              <a:t>matches the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 network address.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next-hop </a:t>
            </a:r>
            <a:r>
              <a:rPr sz="2800" b="1" i="1" dirty="0">
                <a:latin typeface="Times New Roman"/>
                <a:cs typeface="Times New Roman"/>
              </a:rPr>
              <a:t>address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interface number </a:t>
            </a:r>
            <a:r>
              <a:rPr sz="2800" b="1" i="1" dirty="0">
                <a:latin typeface="Times New Roman"/>
                <a:cs typeface="Times New Roman"/>
              </a:rPr>
              <a:t>m0 are </a:t>
            </a:r>
            <a:r>
              <a:rPr sz="2800" b="1" i="1" spc="-5" dirty="0">
                <a:latin typeface="Times New Roman"/>
                <a:cs typeface="Times New Roman"/>
              </a:rPr>
              <a:t>passed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10" dirty="0">
                <a:latin typeface="Times New Roman"/>
                <a:cs typeface="Times New Roman"/>
              </a:rPr>
              <a:t>ARP </a:t>
            </a:r>
            <a:r>
              <a:rPr sz="2800" b="1" i="1" dirty="0">
                <a:latin typeface="Times New Roman"/>
                <a:cs typeface="Times New Roman"/>
              </a:rPr>
              <a:t>for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further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processing.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22.2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970" y="1177290"/>
            <a:ext cx="8605520" cy="429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5720" algn="just">
              <a:lnSpc>
                <a:spcPct val="999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Figure </a:t>
            </a:r>
            <a:r>
              <a:rPr sz="2800" b="1" i="1" dirty="0">
                <a:latin typeface="Times New Roman"/>
                <a:cs typeface="Times New Roman"/>
              </a:rPr>
              <a:t>19.3 </a:t>
            </a:r>
            <a:r>
              <a:rPr sz="2800" b="1" i="1" spc="-5" dirty="0">
                <a:latin typeface="Times New Roman"/>
                <a:cs typeface="Times New Roman"/>
              </a:rPr>
              <a:t>shows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block </a:t>
            </a:r>
            <a:r>
              <a:rPr sz="2800" b="1" i="1" dirty="0">
                <a:latin typeface="Times New Roman"/>
                <a:cs typeface="Times New Roman"/>
              </a:rPr>
              <a:t>of addresses, in both </a:t>
            </a:r>
            <a:r>
              <a:rPr sz="2800" b="1" i="1" spc="-5" dirty="0">
                <a:latin typeface="Times New Roman"/>
                <a:cs typeface="Times New Roman"/>
              </a:rPr>
              <a:t>binary </a:t>
            </a:r>
            <a:r>
              <a:rPr sz="2800" b="1" i="1" dirty="0">
                <a:latin typeface="Times New Roman"/>
                <a:cs typeface="Times New Roman"/>
              </a:rPr>
              <a:t> and </a:t>
            </a:r>
            <a:r>
              <a:rPr sz="2800" b="1" i="1" spc="-5" dirty="0">
                <a:latin typeface="Times New Roman"/>
                <a:cs typeface="Times New Roman"/>
              </a:rPr>
              <a:t>dotted-decimal notation, </a:t>
            </a:r>
            <a:r>
              <a:rPr sz="2800" b="1" i="1" dirty="0">
                <a:latin typeface="Times New Roman"/>
                <a:cs typeface="Times New Roman"/>
              </a:rPr>
              <a:t>granted to a </a:t>
            </a:r>
            <a:r>
              <a:rPr sz="2800" b="1" i="1" spc="-5" dirty="0">
                <a:latin typeface="Times New Roman"/>
                <a:cs typeface="Times New Roman"/>
              </a:rPr>
              <a:t>small business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 needs </a:t>
            </a:r>
            <a:r>
              <a:rPr sz="2800" b="1" i="1" dirty="0">
                <a:latin typeface="Times New Roman"/>
                <a:cs typeface="Times New Roman"/>
              </a:rPr>
              <a:t>16 addresses.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50800" marR="43180" algn="just">
              <a:lnSpc>
                <a:spcPct val="100000"/>
              </a:lnSpc>
            </a:pP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can see that </a:t>
            </a:r>
            <a:r>
              <a:rPr sz="2800" b="1" i="1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restrictions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applied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this block.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</a:t>
            </a:r>
            <a:r>
              <a:rPr sz="2800" b="1" i="1" spc="3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contiguous.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3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3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 a </a:t>
            </a:r>
            <a:r>
              <a:rPr sz="2800" b="1" i="1" spc="-5" dirty="0">
                <a:latin typeface="Times New Roman"/>
                <a:cs typeface="Times New Roman"/>
              </a:rPr>
              <a:t>power </a:t>
            </a:r>
            <a:r>
              <a:rPr sz="2800" b="1" i="1" dirty="0">
                <a:latin typeface="Times New Roman"/>
                <a:cs typeface="Times New Roman"/>
              </a:rPr>
              <a:t>of 2 (16 = </a:t>
            </a:r>
            <a:r>
              <a:rPr sz="2800" b="1" i="1" spc="10" dirty="0">
                <a:latin typeface="Times New Roman"/>
                <a:cs typeface="Times New Roman"/>
              </a:rPr>
              <a:t>2</a:t>
            </a:r>
            <a:r>
              <a:rPr sz="2400" b="1" i="1" spc="15" baseline="29513" dirty="0">
                <a:latin typeface="Times New Roman"/>
                <a:cs typeface="Times New Roman"/>
              </a:rPr>
              <a:t>4</a:t>
            </a:r>
            <a:r>
              <a:rPr sz="2800" b="1" i="1" spc="10" dirty="0">
                <a:latin typeface="Times New Roman"/>
                <a:cs typeface="Times New Roman"/>
              </a:rPr>
              <a:t>),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first </a:t>
            </a:r>
            <a:r>
              <a:rPr sz="2800" b="1" i="1" dirty="0">
                <a:latin typeface="Times New Roman"/>
                <a:cs typeface="Times New Roman"/>
              </a:rPr>
              <a:t>address is </a:t>
            </a:r>
            <a:r>
              <a:rPr sz="2800" b="1" i="1" spc="-5" dirty="0">
                <a:latin typeface="Times New Roman"/>
                <a:cs typeface="Times New Roman"/>
              </a:rPr>
              <a:t>divisible </a:t>
            </a:r>
            <a:r>
              <a:rPr sz="2800" b="1" i="1" dirty="0">
                <a:latin typeface="Times New Roman"/>
                <a:cs typeface="Times New Roman"/>
              </a:rPr>
              <a:t> by 16.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first</a:t>
            </a:r>
            <a:r>
              <a:rPr sz="2800" b="1" i="1" dirty="0">
                <a:latin typeface="Times New Roman"/>
                <a:cs typeface="Times New Roman"/>
              </a:rPr>
              <a:t> address, </a:t>
            </a:r>
            <a:r>
              <a:rPr sz="2800" b="1" i="1" spc="-10" dirty="0">
                <a:latin typeface="Times New Roman"/>
                <a:cs typeface="Times New Roman"/>
              </a:rPr>
              <a:t>when</a:t>
            </a:r>
            <a:r>
              <a:rPr sz="2800" b="1" i="1" spc="-5" dirty="0">
                <a:latin typeface="Times New Roman"/>
                <a:cs typeface="Times New Roman"/>
              </a:rPr>
              <a:t> converted</a:t>
            </a:r>
            <a:r>
              <a:rPr sz="2800" b="1" i="1" dirty="0">
                <a:latin typeface="Times New Roman"/>
                <a:cs typeface="Times New Roman"/>
              </a:rPr>
              <a:t> to a </a:t>
            </a:r>
            <a:r>
              <a:rPr sz="2800" b="1" i="1" spc="-5" dirty="0">
                <a:latin typeface="Times New Roman"/>
                <a:cs typeface="Times New Roman"/>
              </a:rPr>
              <a:t>decimal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number,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</a:t>
            </a:r>
            <a:r>
              <a:rPr sz="2800" b="1" i="1" dirty="0">
                <a:latin typeface="Times New Roman"/>
                <a:cs typeface="Times New Roman"/>
              </a:rPr>
              <a:t> 3,440,387,360,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which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when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divided</a:t>
            </a:r>
            <a:r>
              <a:rPr sz="2800" b="1" i="1" dirty="0">
                <a:latin typeface="Times New Roman"/>
                <a:cs typeface="Times New Roman"/>
              </a:rPr>
              <a:t> by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16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215,024,210.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18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19.5</a:t>
            </a:r>
            <a:endParaRPr sz="32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2335" cy="502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Show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forwarding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process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if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arrives</a:t>
            </a:r>
            <a:r>
              <a:rPr sz="2800" b="1" i="1" spc="2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at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R1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dirty="0">
                <a:latin typeface="Times New Roman"/>
                <a:cs typeface="Times New Roman"/>
              </a:rPr>
              <a:t> 22.6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destination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201.4.22.35.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router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performs 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following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steps:</a:t>
            </a:r>
            <a:endParaRPr sz="2800">
              <a:latin typeface="Times New Roman"/>
              <a:cs typeface="Times New Roman"/>
            </a:endParaRPr>
          </a:p>
          <a:p>
            <a:pPr marL="368300" marR="975994" indent="-368300">
              <a:lnSpc>
                <a:spcPct val="100000"/>
              </a:lnSpc>
              <a:buClr>
                <a:srgbClr val="FF0000"/>
              </a:buClr>
              <a:buAutoNum type="arabi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first mask </a:t>
            </a:r>
            <a:r>
              <a:rPr sz="2800" b="1" i="1" dirty="0">
                <a:latin typeface="Times New Roman"/>
                <a:cs typeface="Times New Roman"/>
              </a:rPr>
              <a:t>(/26) is applied to </a:t>
            </a:r>
            <a:r>
              <a:rPr sz="2800" b="1" i="1" spc="-5" dirty="0">
                <a:latin typeface="Times New Roman"/>
                <a:cs typeface="Times New Roman"/>
              </a:rPr>
              <a:t>the destination </a:t>
            </a:r>
            <a:r>
              <a:rPr sz="2800" b="1" i="1" dirty="0">
                <a:latin typeface="Times New Roman"/>
                <a:cs typeface="Times New Roman"/>
              </a:rPr>
              <a:t> address.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result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201.4.22.0, which </a:t>
            </a:r>
            <a:r>
              <a:rPr sz="2800" b="1" i="1" dirty="0">
                <a:latin typeface="Times New Roman"/>
                <a:cs typeface="Times New Roman"/>
              </a:rPr>
              <a:t>does </a:t>
            </a:r>
            <a:r>
              <a:rPr sz="2800" b="1" i="1" spc="-5" dirty="0">
                <a:latin typeface="Times New Roman"/>
                <a:cs typeface="Times New Roman"/>
              </a:rPr>
              <a:t>not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match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 network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address.</a:t>
            </a:r>
            <a:endParaRPr sz="2800">
              <a:latin typeface="Times New Roman"/>
              <a:cs typeface="Times New Roman"/>
            </a:endParaRPr>
          </a:p>
          <a:p>
            <a:pPr marL="368300" marR="690245" indent="-368300">
              <a:lnSpc>
                <a:spcPts val="3360"/>
              </a:lnSpc>
              <a:spcBef>
                <a:spcPts val="90"/>
              </a:spcBef>
              <a:buClr>
                <a:srgbClr val="FF0000"/>
              </a:buClr>
              <a:buAutoNum type="arabi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second mask </a:t>
            </a:r>
            <a:r>
              <a:rPr sz="2800" b="1" i="1" dirty="0">
                <a:latin typeface="Times New Roman"/>
                <a:cs typeface="Times New Roman"/>
              </a:rPr>
              <a:t>(/25) is applied to </a:t>
            </a:r>
            <a:r>
              <a:rPr sz="2800" b="1" i="1" spc="-5" dirty="0">
                <a:latin typeface="Times New Roman"/>
                <a:cs typeface="Times New Roman"/>
              </a:rPr>
              <a:t>the destination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result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201.4.22.0, which </a:t>
            </a:r>
            <a:r>
              <a:rPr sz="2800" b="1" i="1" dirty="0">
                <a:latin typeface="Times New Roman"/>
                <a:cs typeface="Times New Roman"/>
              </a:rPr>
              <a:t>does </a:t>
            </a:r>
            <a:r>
              <a:rPr sz="2800" b="1" i="1" spc="-5" dirty="0">
                <a:latin typeface="Times New Roman"/>
                <a:cs typeface="Times New Roman"/>
              </a:rPr>
              <a:t>not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match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 network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 (row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22.3</a:t>
            </a:r>
            <a:endParaRPr sz="32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22.3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634490"/>
            <a:ext cx="845312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 marR="5080" indent="-441959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3.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third </a:t>
            </a:r>
            <a:r>
              <a:rPr sz="2800" b="1" i="1" dirty="0">
                <a:latin typeface="Times New Roman"/>
                <a:cs typeface="Times New Roman"/>
              </a:rPr>
              <a:t>mask (/24) is </a:t>
            </a:r>
            <a:r>
              <a:rPr sz="2800" b="1" i="1" spc="-5" dirty="0">
                <a:latin typeface="Times New Roman"/>
                <a:cs typeface="Times New Roman"/>
              </a:rPr>
              <a:t>applied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destination </a:t>
            </a:r>
            <a:r>
              <a:rPr sz="2800" b="1" i="1" dirty="0">
                <a:latin typeface="Times New Roman"/>
                <a:cs typeface="Times New Roman"/>
              </a:rPr>
              <a:t> address. </a:t>
            </a:r>
            <a:r>
              <a:rPr sz="2800" b="1" i="1" spc="-5" dirty="0">
                <a:latin typeface="Times New Roman"/>
                <a:cs typeface="Times New Roman"/>
              </a:rPr>
              <a:t>The result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201.4.22.0, which matches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corresponding network address. The destination </a:t>
            </a:r>
            <a:r>
              <a:rPr sz="2800" b="1" i="1" dirty="0">
                <a:latin typeface="Times New Roman"/>
                <a:cs typeface="Times New Roman"/>
              </a:rPr>
              <a:t> address of </a:t>
            </a:r>
            <a:r>
              <a:rPr sz="2800" b="1" i="1" spc="-5" dirty="0">
                <a:latin typeface="Times New Roman"/>
                <a:cs typeface="Times New Roman"/>
              </a:rPr>
              <a:t>the packet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interface number m3 are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passed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10" dirty="0">
                <a:latin typeface="Times New Roman"/>
                <a:cs typeface="Times New Roman"/>
              </a:rPr>
              <a:t> </a:t>
            </a:r>
            <a:r>
              <a:rPr sz="2800" b="1" i="1" spc="-105" dirty="0">
                <a:latin typeface="Times New Roman"/>
                <a:cs typeface="Times New Roman"/>
              </a:rPr>
              <a:t>ARP.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780" cy="473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Show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forwarding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process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if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arrives</a:t>
            </a:r>
            <a:r>
              <a:rPr sz="2800" b="1" i="1" spc="2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at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R1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dirty="0">
                <a:latin typeface="Times New Roman"/>
                <a:cs typeface="Times New Roman"/>
              </a:rPr>
              <a:t> 22.6 </a:t>
            </a:r>
            <a:r>
              <a:rPr sz="2800" b="1" i="1" spc="-5" dirty="0">
                <a:latin typeface="Times New Roman"/>
                <a:cs typeface="Times New Roman"/>
              </a:rPr>
              <a:t>with 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destination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18.24.32.78.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3354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ts val="3360"/>
              </a:lnSpc>
              <a:spcBef>
                <a:spcPts val="95"/>
              </a:spcBef>
            </a:pP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time</a:t>
            </a:r>
            <a:r>
              <a:rPr sz="2800" b="1" i="1" dirty="0">
                <a:latin typeface="Times New Roman"/>
                <a:cs typeface="Times New Roman"/>
              </a:rPr>
              <a:t> all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masks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applied,</a:t>
            </a:r>
            <a:r>
              <a:rPr sz="2800" b="1" i="1" dirty="0">
                <a:latin typeface="Times New Roman"/>
                <a:cs typeface="Times New Roman"/>
              </a:rPr>
              <a:t> one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one,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destination </a:t>
            </a:r>
            <a:r>
              <a:rPr sz="2800" b="1" i="1" spc="-5" dirty="0">
                <a:latin typeface="Times New Roman"/>
                <a:cs typeface="Times New Roman"/>
              </a:rPr>
              <a:t>address, </a:t>
            </a:r>
            <a:r>
              <a:rPr sz="2800" b="1" i="1" dirty="0">
                <a:latin typeface="Times New Roman"/>
                <a:cs typeface="Times New Roman"/>
              </a:rPr>
              <a:t>but </a:t>
            </a:r>
            <a:r>
              <a:rPr sz="2800" b="1" i="1" spc="-5" dirty="0">
                <a:latin typeface="Times New Roman"/>
                <a:cs typeface="Times New Roman"/>
              </a:rPr>
              <a:t>no matching network address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found. When </a:t>
            </a:r>
            <a:r>
              <a:rPr sz="2800" b="1" i="1" dirty="0">
                <a:latin typeface="Times New Roman"/>
                <a:cs typeface="Times New Roman"/>
              </a:rPr>
              <a:t>it </a:t>
            </a:r>
            <a:r>
              <a:rPr sz="2800" b="1" i="1" spc="-5" dirty="0">
                <a:latin typeface="Times New Roman"/>
                <a:cs typeface="Times New Roman"/>
              </a:rPr>
              <a:t>reaches the </a:t>
            </a:r>
            <a:r>
              <a:rPr sz="2800" b="1" i="1" spc="-10" dirty="0">
                <a:latin typeface="Times New Roman"/>
                <a:cs typeface="Times New Roman"/>
              </a:rPr>
              <a:t>end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table, </a:t>
            </a:r>
            <a:r>
              <a:rPr sz="2800" b="1" i="1" spc="-5" dirty="0">
                <a:latin typeface="Times New Roman"/>
                <a:cs typeface="Times New Roman"/>
              </a:rPr>
              <a:t>the module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gives the next-hop address 180.70.65.200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interface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m2 to </a:t>
            </a:r>
            <a:r>
              <a:rPr sz="2800" b="1" i="1" spc="-105" dirty="0">
                <a:latin typeface="Times New Roman"/>
                <a:cs typeface="Times New Roman"/>
              </a:rPr>
              <a:t>ARP.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is probably an outgoing </a:t>
            </a:r>
            <a:r>
              <a:rPr sz="2800" b="1" i="1" spc="-5" dirty="0">
                <a:latin typeface="Times New Roman"/>
                <a:cs typeface="Times New Roman"/>
              </a:rPr>
              <a:t>package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 needs </a:t>
            </a:r>
            <a:r>
              <a:rPr sz="2800" b="1" i="1" dirty="0">
                <a:latin typeface="Times New Roman"/>
                <a:cs typeface="Times New Roman"/>
              </a:rPr>
              <a:t>to be </a:t>
            </a:r>
            <a:r>
              <a:rPr sz="2800" b="1" i="1" spc="-5" dirty="0">
                <a:latin typeface="Times New Roman"/>
                <a:cs typeface="Times New Roman"/>
              </a:rPr>
              <a:t>sent, via the default </a:t>
            </a:r>
            <a:r>
              <a:rPr sz="2800" b="1" i="1" spc="-30" dirty="0">
                <a:latin typeface="Times New Roman"/>
                <a:cs typeface="Times New Roman"/>
              </a:rPr>
              <a:t>router,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someplace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else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22.16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22.4</a:t>
            </a:r>
            <a:endParaRPr sz="3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3804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22.7	</a:t>
            </a:r>
            <a:r>
              <a:rPr spc="-5" dirty="0"/>
              <a:t>Address</a:t>
            </a:r>
            <a:r>
              <a:rPr spc="-60" dirty="0"/>
              <a:t> </a:t>
            </a:r>
            <a:r>
              <a:rPr dirty="0"/>
              <a:t>aggregation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169" y="1256030"/>
            <a:ext cx="7810630" cy="467767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22.17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609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186690"/>
            <a:ext cx="414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22.8	</a:t>
            </a:r>
            <a:r>
              <a:rPr dirty="0"/>
              <a:t>Longest</a:t>
            </a:r>
            <a:r>
              <a:rPr spc="-40" dirty="0"/>
              <a:t> </a:t>
            </a:r>
            <a:r>
              <a:rPr dirty="0"/>
              <a:t>mask</a:t>
            </a:r>
            <a:r>
              <a:rPr spc="-25" dirty="0"/>
              <a:t> </a:t>
            </a:r>
            <a:r>
              <a:rPr spc="-5" dirty="0"/>
              <a:t>matching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924" y="853113"/>
            <a:ext cx="6463830" cy="516240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22.18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0"/>
            <a:ext cx="8686800" cy="3506470"/>
          </a:xfrm>
          <a:custGeom>
            <a:avLst/>
            <a:gdLst/>
            <a:ahLst/>
            <a:cxnLst/>
            <a:rect l="l" t="t" r="r" b="b"/>
            <a:pathLst>
              <a:path w="8686800" h="3506470">
                <a:moveTo>
                  <a:pt x="8686800" y="0"/>
                </a:moveTo>
                <a:lnTo>
                  <a:pt x="0" y="0"/>
                </a:lnTo>
                <a:lnTo>
                  <a:pt x="0" y="3506470"/>
                </a:lnTo>
                <a:lnTo>
                  <a:pt x="4343400" y="3506470"/>
                </a:lnTo>
                <a:lnTo>
                  <a:pt x="8686800" y="350647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7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22.5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9870" y="948690"/>
            <a:ext cx="8601710" cy="5388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>
              <a:lnSpc>
                <a:spcPct val="100000"/>
              </a:lnSpc>
              <a:spcBef>
                <a:spcPts val="100"/>
              </a:spcBef>
              <a:tabLst>
                <a:tab pos="504825" algn="l"/>
                <a:tab pos="627380" algn="l"/>
                <a:tab pos="956310" algn="l"/>
                <a:tab pos="1169035" algn="l"/>
                <a:tab pos="1513205" algn="l"/>
                <a:tab pos="1710055" algn="l"/>
                <a:tab pos="2186305" algn="l"/>
                <a:tab pos="2341880" algn="l"/>
                <a:tab pos="2557145" algn="l"/>
                <a:tab pos="3018790" algn="l"/>
                <a:tab pos="3116580" algn="l"/>
                <a:tab pos="3291204" algn="l"/>
                <a:tab pos="3829685" algn="l"/>
                <a:tab pos="3905250" algn="l"/>
                <a:tab pos="4601845" algn="l"/>
                <a:tab pos="4772660" algn="l"/>
                <a:tab pos="4979035" algn="l"/>
                <a:tab pos="5742940" algn="l"/>
                <a:tab pos="6158865" algn="l"/>
                <a:tab pos="6272530" algn="l"/>
                <a:tab pos="6319520" algn="l"/>
                <a:tab pos="6792595" algn="l"/>
                <a:tab pos="6838950" algn="l"/>
                <a:tab pos="7100570" algn="l"/>
                <a:tab pos="7185659" algn="l"/>
                <a:tab pos="7339965" algn="l"/>
                <a:tab pos="7871459" algn="l"/>
                <a:tab pos="813244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s	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n	</a:t>
            </a:r>
            <a:r>
              <a:rPr sz="2800" b="1" i="1" spc="-5" dirty="0">
                <a:latin typeface="Times New Roman"/>
                <a:cs typeface="Times New Roman"/>
              </a:rPr>
              <a:t>exa</a:t>
            </a:r>
            <a:r>
              <a:rPr sz="2800" b="1" i="1" dirty="0">
                <a:latin typeface="Times New Roman"/>
                <a:cs typeface="Times New Roman"/>
              </a:rPr>
              <a:t>mple	of	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erarch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l	</a:t>
            </a:r>
            <a:r>
              <a:rPr sz="2800" b="1" i="1" spc="-5" dirty="0">
                <a:latin typeface="Times New Roman"/>
                <a:cs typeface="Times New Roman"/>
              </a:rPr>
              <a:t>rou</a:t>
            </a:r>
            <a:r>
              <a:rPr sz="2800" b="1" i="1" dirty="0">
                <a:latin typeface="Times New Roman"/>
                <a:cs typeface="Times New Roman"/>
              </a:rPr>
              <a:t>ti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dirty="0">
                <a:latin typeface="Times New Roman"/>
                <a:cs typeface="Times New Roman"/>
              </a:rPr>
              <a:t>,			l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t		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s		</a:t>
            </a:r>
            <a:r>
              <a:rPr sz="2800" b="1" i="1" spc="-5" dirty="0">
                <a:latin typeface="Times New Roman"/>
                <a:cs typeface="Times New Roman"/>
              </a:rPr>
              <a:t>cons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  </a:t>
            </a:r>
            <a:r>
              <a:rPr sz="2800" b="1" i="1" spc="-10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igure</a:t>
            </a:r>
            <a:r>
              <a:rPr sz="2800" b="1" i="1" spc="345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2</a:t>
            </a:r>
            <a:r>
              <a:rPr sz="2800" b="1" i="1" dirty="0">
                <a:latin typeface="Times New Roman"/>
                <a:cs typeface="Times New Roman"/>
              </a:rPr>
              <a:t>2.9.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1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reg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na</a:t>
            </a:r>
            <a:r>
              <a:rPr sz="2800" b="1" i="1" dirty="0">
                <a:latin typeface="Times New Roman"/>
                <a:cs typeface="Times New Roman"/>
              </a:rPr>
              <a:t>l</a:t>
            </a:r>
            <a:r>
              <a:rPr sz="2800" b="1" i="1" spc="3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10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P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i</a:t>
            </a:r>
            <a:r>
              <a:rPr sz="2800" b="1" i="1" dirty="0">
                <a:latin typeface="Times New Roman"/>
                <a:cs typeface="Times New Roman"/>
              </a:rPr>
              <a:t>s</a:t>
            </a:r>
            <a:r>
              <a:rPr sz="2800" b="1" i="1" spc="34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g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ant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d</a:t>
            </a:r>
            <a:r>
              <a:rPr sz="2800" b="1" i="1" spc="340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latin typeface="Times New Roman"/>
                <a:cs typeface="Times New Roman"/>
              </a:rPr>
              <a:t>1</a:t>
            </a:r>
            <a:r>
              <a:rPr sz="2800" b="1" i="1" dirty="0">
                <a:latin typeface="Times New Roman"/>
                <a:cs typeface="Times New Roman"/>
              </a:rPr>
              <a:t>6,384	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dd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s  </a:t>
            </a:r>
            <a:r>
              <a:rPr sz="2800" b="1" i="1" spc="-5" dirty="0">
                <a:latin typeface="Times New Roman"/>
                <a:cs typeface="Times New Roman"/>
              </a:rPr>
              <a:t>starting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from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120.14.64.0.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regional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ISP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has</a:t>
            </a:r>
            <a:r>
              <a:rPr sz="2800" b="1" i="1" spc="3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decided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	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v</a:t>
            </a:r>
            <a:r>
              <a:rPr sz="2800" b="1" i="1" spc="-10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spc="-10" dirty="0">
                <a:latin typeface="Times New Roman"/>
                <a:cs typeface="Times New Roman"/>
              </a:rPr>
              <a:t>i</a:t>
            </a:r>
            <a:r>
              <a:rPr sz="2800" b="1" i="1" dirty="0">
                <a:latin typeface="Times New Roman"/>
                <a:cs typeface="Times New Roman"/>
              </a:rPr>
              <a:t>s	bl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k		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to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our	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spc="-5" dirty="0">
                <a:latin typeface="Times New Roman"/>
                <a:cs typeface="Times New Roman"/>
              </a:rPr>
              <a:t>ubb</a:t>
            </a:r>
            <a:r>
              <a:rPr sz="2800" b="1" i="1" dirty="0">
                <a:latin typeface="Times New Roman"/>
                <a:cs typeface="Times New Roman"/>
              </a:rPr>
              <a:t>l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k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,		</a:t>
            </a:r>
            <a:r>
              <a:rPr sz="2800" b="1" i="1" spc="-5" dirty="0">
                <a:latin typeface="Times New Roman"/>
                <a:cs typeface="Times New Roman"/>
              </a:rPr>
              <a:t>eac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-10" dirty="0">
                <a:latin typeface="Times New Roman"/>
                <a:cs typeface="Times New Roman"/>
              </a:rPr>
              <a:t>w</a:t>
            </a:r>
            <a:r>
              <a:rPr sz="2800" b="1" i="1" dirty="0">
                <a:latin typeface="Times New Roman"/>
                <a:cs typeface="Times New Roman"/>
              </a:rPr>
              <a:t>ith	4</a:t>
            </a:r>
            <a:r>
              <a:rPr sz="2800" b="1" i="1" spc="5" dirty="0">
                <a:latin typeface="Times New Roman"/>
                <a:cs typeface="Times New Roman"/>
              </a:rPr>
              <a:t>0</a:t>
            </a:r>
            <a:r>
              <a:rPr sz="2800" b="1" i="1" dirty="0">
                <a:latin typeface="Times New Roman"/>
                <a:cs typeface="Times New Roman"/>
              </a:rPr>
              <a:t>96  addresses. </a:t>
            </a:r>
            <a:r>
              <a:rPr sz="2800" b="1" i="1" spc="-5" dirty="0">
                <a:latin typeface="Times New Roman"/>
                <a:cs typeface="Times New Roman"/>
              </a:rPr>
              <a:t>Three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these subblocks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assigned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three </a:t>
            </a:r>
            <a:r>
              <a:rPr sz="2800" b="1" i="1" dirty="0">
                <a:latin typeface="Times New Roman"/>
                <a:cs typeface="Times New Roman"/>
              </a:rPr>
              <a:t> local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ISPs;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second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subblock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reserved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future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use.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15" dirty="0">
                <a:latin typeface="Times New Roman"/>
                <a:cs typeface="Times New Roman"/>
              </a:rPr>
              <a:t>N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dirty="0">
                <a:latin typeface="Times New Roman"/>
                <a:cs typeface="Times New Roman"/>
              </a:rPr>
              <a:t>te	t</a:t>
            </a:r>
            <a:r>
              <a:rPr sz="2800" b="1" i="1" spc="10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at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	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k	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		</a:t>
            </a:r>
            <a:r>
              <a:rPr sz="2800" b="1" i="1" spc="-5" dirty="0">
                <a:latin typeface="Times New Roman"/>
                <a:cs typeface="Times New Roman"/>
              </a:rPr>
              <a:t>ea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h		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dirty="0">
                <a:latin typeface="Times New Roman"/>
                <a:cs typeface="Times New Roman"/>
              </a:rPr>
              <a:t>lock	is	/20	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caus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he  original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block with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mask</a:t>
            </a:r>
            <a:r>
              <a:rPr sz="2800" b="1" i="1" dirty="0">
                <a:latin typeface="Times New Roman"/>
                <a:cs typeface="Times New Roman"/>
              </a:rPr>
              <a:t> /18 is</a:t>
            </a:r>
            <a:r>
              <a:rPr sz="2800" b="1" i="1" spc="-5" dirty="0">
                <a:latin typeface="Times New Roman"/>
                <a:cs typeface="Times New Roman"/>
              </a:rPr>
              <a:t> divided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into</a:t>
            </a:r>
            <a:r>
              <a:rPr sz="2800" b="1" i="1" dirty="0">
                <a:latin typeface="Times New Roman"/>
                <a:cs typeface="Times New Roman"/>
              </a:rPr>
              <a:t> 4 </a:t>
            </a:r>
            <a:r>
              <a:rPr sz="2800" b="1" i="1" spc="-5" dirty="0">
                <a:latin typeface="Times New Roman"/>
                <a:cs typeface="Times New Roman"/>
              </a:rPr>
              <a:t>blocks.</a:t>
            </a:r>
            <a:endParaRPr sz="2800">
              <a:latin typeface="Times New Roman"/>
              <a:cs typeface="Times New Roman"/>
            </a:endParaRPr>
          </a:p>
          <a:p>
            <a:pPr marL="12700" marR="81280" algn="just">
              <a:lnSpc>
                <a:spcPct val="100000"/>
              </a:lnSpc>
              <a:spcBef>
                <a:spcPts val="193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204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local</a:t>
            </a:r>
            <a:r>
              <a:rPr sz="2800" b="1" i="1" spc="2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ISP</a:t>
            </a:r>
            <a:r>
              <a:rPr sz="2800" b="1" i="1" spc="10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has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divided</a:t>
            </a:r>
            <a:r>
              <a:rPr sz="2800" b="1" i="1" spc="2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its</a:t>
            </a:r>
            <a:r>
              <a:rPr sz="2800" b="1" i="1" spc="2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assigned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subblock</a:t>
            </a:r>
            <a:r>
              <a:rPr sz="2800" b="1" i="1" spc="20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into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 </a:t>
            </a:r>
            <a:r>
              <a:rPr sz="2800" b="1" i="1" spc="-5" dirty="0">
                <a:latin typeface="Times New Roman"/>
                <a:cs typeface="Times New Roman"/>
              </a:rPr>
              <a:t>smaller </a:t>
            </a:r>
            <a:r>
              <a:rPr sz="2800" b="1" i="1" dirty="0">
                <a:latin typeface="Times New Roman"/>
                <a:cs typeface="Times New Roman"/>
              </a:rPr>
              <a:t>blocks </a:t>
            </a:r>
            <a:r>
              <a:rPr sz="2800" b="1" i="1" spc="-5" dirty="0">
                <a:latin typeface="Times New Roman"/>
                <a:cs typeface="Times New Roman"/>
              </a:rPr>
              <a:t>and assigned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dirty="0">
                <a:latin typeface="Times New Roman"/>
                <a:cs typeface="Times New Roman"/>
              </a:rPr>
              <a:t>to a </a:t>
            </a:r>
            <a:r>
              <a:rPr sz="2800" b="1" i="1" spc="-5" dirty="0">
                <a:latin typeface="Times New Roman"/>
                <a:cs typeface="Times New Roman"/>
              </a:rPr>
              <a:t>small </a:t>
            </a:r>
            <a:r>
              <a:rPr sz="2800" b="1" i="1" spc="-95" dirty="0">
                <a:latin typeface="Times New Roman"/>
                <a:cs typeface="Times New Roman"/>
              </a:rPr>
              <a:t>ISP. </a:t>
            </a:r>
            <a:r>
              <a:rPr sz="2800" b="1" i="1" spc="-5" dirty="0">
                <a:latin typeface="Times New Roman"/>
                <a:cs typeface="Times New Roman"/>
              </a:rPr>
              <a:t>Each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small ISP </a:t>
            </a:r>
            <a:r>
              <a:rPr sz="2800" b="1" i="1" dirty="0">
                <a:latin typeface="Times New Roman"/>
                <a:cs typeface="Times New Roman"/>
              </a:rPr>
              <a:t>provides </a:t>
            </a:r>
            <a:r>
              <a:rPr sz="2800" b="1" i="1" spc="-5" dirty="0">
                <a:latin typeface="Times New Roman"/>
                <a:cs typeface="Times New Roman"/>
              </a:rPr>
              <a:t>services </a:t>
            </a:r>
            <a:r>
              <a:rPr sz="2800" b="1" i="1" dirty="0">
                <a:latin typeface="Times New Roman"/>
                <a:cs typeface="Times New Roman"/>
              </a:rPr>
              <a:t>to 128 </a:t>
            </a:r>
            <a:r>
              <a:rPr sz="2800" b="1" i="1" spc="-5" dirty="0">
                <a:latin typeface="Times New Roman"/>
                <a:cs typeface="Times New Roman"/>
              </a:rPr>
              <a:t>households, each using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four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0"/>
            <a:ext cx="8686800" cy="1374140"/>
          </a:xfrm>
          <a:custGeom>
            <a:avLst/>
            <a:gdLst/>
            <a:ahLst/>
            <a:cxnLst/>
            <a:rect l="l" t="t" r="r" b="b"/>
            <a:pathLst>
              <a:path w="8686800" h="1374139">
                <a:moveTo>
                  <a:pt x="8686800" y="0"/>
                </a:moveTo>
                <a:lnTo>
                  <a:pt x="0" y="0"/>
                </a:lnTo>
                <a:lnTo>
                  <a:pt x="0" y="1374139"/>
                </a:lnTo>
                <a:lnTo>
                  <a:pt x="4343400" y="1374139"/>
                </a:lnTo>
                <a:lnTo>
                  <a:pt x="8686800" y="1374139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070" y="948690"/>
            <a:ext cx="8526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second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local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ISP</a:t>
            </a:r>
            <a:r>
              <a:rPr sz="2800" b="1" i="1" spc="204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has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divided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its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block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into</a:t>
            </a:r>
            <a:r>
              <a:rPr sz="2800" b="1" i="1" spc="3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4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blocks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070" y="1375409"/>
            <a:ext cx="8526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4880" algn="l"/>
                <a:tab pos="1837689" algn="l"/>
                <a:tab pos="3481070" algn="l"/>
                <a:tab pos="4313555" algn="l"/>
                <a:tab pos="6095365" algn="l"/>
                <a:tab pos="6750684" algn="l"/>
                <a:tab pos="7761605" algn="l"/>
              </a:tabLst>
            </a:pPr>
            <a:r>
              <a:rPr sz="2800" b="1" i="1" dirty="0">
                <a:latin typeface="Times New Roman"/>
                <a:cs typeface="Times New Roman"/>
              </a:rPr>
              <a:t>and	</a:t>
            </a:r>
            <a:r>
              <a:rPr sz="2800" b="1" i="1" spc="-5" dirty="0">
                <a:latin typeface="Times New Roman"/>
                <a:cs typeface="Times New Roman"/>
              </a:rPr>
              <a:t>ha</a:t>
            </a:r>
            <a:r>
              <a:rPr sz="2800" b="1" i="1" dirty="0">
                <a:latin typeface="Times New Roman"/>
                <a:cs typeface="Times New Roman"/>
              </a:rPr>
              <a:t>s	as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igned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a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dresses	to	</a:t>
            </a:r>
            <a:r>
              <a:rPr sz="2800" b="1" i="1" spc="-5" dirty="0">
                <a:latin typeface="Times New Roman"/>
                <a:cs typeface="Times New Roman"/>
              </a:rPr>
              <a:t>f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r	la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22.5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20"/>
              </a:spcBef>
            </a:pPr>
            <a:r>
              <a:rPr dirty="0"/>
              <a:t>organizations.</a:t>
            </a:r>
          </a:p>
          <a:p>
            <a:pPr marL="12700" marR="5080" algn="just">
              <a:lnSpc>
                <a:spcPct val="99900"/>
              </a:lnSpc>
              <a:spcBef>
                <a:spcPts val="1920"/>
              </a:spcBef>
            </a:pPr>
            <a:r>
              <a:rPr spc="-10" dirty="0"/>
              <a:t>The </a:t>
            </a:r>
            <a:r>
              <a:rPr spc="-5" dirty="0"/>
              <a:t>third local </a:t>
            </a:r>
            <a:r>
              <a:rPr dirty="0"/>
              <a:t>ISP has </a:t>
            </a:r>
            <a:r>
              <a:rPr spc="-5" dirty="0"/>
              <a:t>divided </a:t>
            </a:r>
            <a:r>
              <a:rPr dirty="0"/>
              <a:t>its </a:t>
            </a:r>
            <a:r>
              <a:rPr spc="-5" dirty="0"/>
              <a:t>block </a:t>
            </a:r>
            <a:r>
              <a:rPr dirty="0"/>
              <a:t>into 16 blocks </a:t>
            </a:r>
            <a:r>
              <a:rPr spc="5" dirty="0"/>
              <a:t> </a:t>
            </a:r>
            <a:r>
              <a:rPr dirty="0"/>
              <a:t>and </a:t>
            </a:r>
            <a:r>
              <a:rPr spc="-5" dirty="0"/>
              <a:t>assigned </a:t>
            </a:r>
            <a:r>
              <a:rPr spc="-10" dirty="0"/>
              <a:t>each </a:t>
            </a:r>
            <a:r>
              <a:rPr dirty="0"/>
              <a:t>block to a </a:t>
            </a:r>
            <a:r>
              <a:rPr spc="-5" dirty="0"/>
              <a:t>small </a:t>
            </a:r>
            <a:r>
              <a:rPr dirty="0"/>
              <a:t>organization. </a:t>
            </a:r>
            <a:r>
              <a:rPr spc="-5" dirty="0"/>
              <a:t>Each </a:t>
            </a:r>
            <a:r>
              <a:rPr dirty="0"/>
              <a:t> </a:t>
            </a:r>
            <a:r>
              <a:rPr spc="-5" dirty="0"/>
              <a:t>small organization </a:t>
            </a:r>
            <a:r>
              <a:rPr dirty="0"/>
              <a:t>has 256 </a:t>
            </a:r>
            <a:r>
              <a:rPr spc="-5" dirty="0"/>
              <a:t>addresses, </a:t>
            </a:r>
            <a:r>
              <a:rPr dirty="0"/>
              <a:t>and </a:t>
            </a:r>
            <a:r>
              <a:rPr spc="-5" dirty="0"/>
              <a:t>the mask </a:t>
            </a:r>
            <a:r>
              <a:rPr dirty="0"/>
              <a:t>is / </a:t>
            </a:r>
            <a:r>
              <a:rPr spc="5" dirty="0"/>
              <a:t> </a:t>
            </a:r>
            <a:r>
              <a:rPr dirty="0"/>
              <a:t>24.</a:t>
            </a:r>
          </a:p>
          <a:p>
            <a:pPr marL="12700" marR="8255" algn="just">
              <a:lnSpc>
                <a:spcPct val="100000"/>
              </a:lnSpc>
              <a:spcBef>
                <a:spcPts val="1570"/>
              </a:spcBef>
            </a:pPr>
            <a:r>
              <a:rPr spc="-10" dirty="0">
                <a:solidFill>
                  <a:srgbClr val="3333CC"/>
                </a:solidFill>
              </a:rPr>
              <a:t>There </a:t>
            </a:r>
            <a:r>
              <a:rPr dirty="0">
                <a:solidFill>
                  <a:srgbClr val="3333CC"/>
                </a:solidFill>
              </a:rPr>
              <a:t>is a </a:t>
            </a:r>
            <a:r>
              <a:rPr spc="-5" dirty="0">
                <a:solidFill>
                  <a:srgbClr val="3333CC"/>
                </a:solidFill>
              </a:rPr>
              <a:t>sense </a:t>
            </a:r>
            <a:r>
              <a:rPr dirty="0">
                <a:solidFill>
                  <a:srgbClr val="3333CC"/>
                </a:solidFill>
              </a:rPr>
              <a:t>of </a:t>
            </a:r>
            <a:r>
              <a:rPr spc="-5" dirty="0">
                <a:solidFill>
                  <a:srgbClr val="3333CC"/>
                </a:solidFill>
              </a:rPr>
              <a:t>hierarchy </a:t>
            </a:r>
            <a:r>
              <a:rPr dirty="0">
                <a:solidFill>
                  <a:srgbClr val="3333CC"/>
                </a:solidFill>
              </a:rPr>
              <a:t>in </a:t>
            </a:r>
            <a:r>
              <a:rPr spc="-5" dirty="0">
                <a:solidFill>
                  <a:srgbClr val="3333CC"/>
                </a:solidFill>
              </a:rPr>
              <a:t>this configuration. All </a:t>
            </a:r>
            <a:r>
              <a:rPr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routers</a:t>
            </a:r>
            <a:r>
              <a:rPr dirty="0">
                <a:solidFill>
                  <a:srgbClr val="3333CC"/>
                </a:solidFill>
              </a:rPr>
              <a:t> in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dirty="0">
                <a:solidFill>
                  <a:srgbClr val="3333CC"/>
                </a:solidFill>
              </a:rPr>
              <a:t>the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Internet</a:t>
            </a:r>
            <a:r>
              <a:rPr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send</a:t>
            </a:r>
            <a:r>
              <a:rPr dirty="0">
                <a:solidFill>
                  <a:srgbClr val="3333CC"/>
                </a:solidFill>
              </a:rPr>
              <a:t> a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packet</a:t>
            </a:r>
            <a:r>
              <a:rPr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with</a:t>
            </a:r>
            <a:r>
              <a:rPr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destination </a:t>
            </a:r>
            <a:r>
              <a:rPr spc="-685" dirty="0">
                <a:solidFill>
                  <a:srgbClr val="3333CC"/>
                </a:solidFill>
              </a:rPr>
              <a:t> </a:t>
            </a:r>
            <a:r>
              <a:rPr dirty="0">
                <a:solidFill>
                  <a:srgbClr val="3333CC"/>
                </a:solidFill>
              </a:rPr>
              <a:t>address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120.14.64.0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dirty="0">
                <a:solidFill>
                  <a:srgbClr val="3333CC"/>
                </a:solidFill>
              </a:rPr>
              <a:t>to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spc="-5" dirty="0">
                <a:solidFill>
                  <a:srgbClr val="3333CC"/>
                </a:solidFill>
              </a:rPr>
              <a:t>120.14.127.255</a:t>
            </a:r>
            <a:r>
              <a:rPr spc="5" dirty="0">
                <a:solidFill>
                  <a:srgbClr val="3333CC"/>
                </a:solidFill>
              </a:rPr>
              <a:t> </a:t>
            </a:r>
            <a:r>
              <a:rPr dirty="0">
                <a:solidFill>
                  <a:srgbClr val="3333CC"/>
                </a:solidFill>
              </a:rPr>
              <a:t>to </a:t>
            </a:r>
            <a:r>
              <a:rPr spc="-5" dirty="0">
                <a:solidFill>
                  <a:srgbClr val="3333CC"/>
                </a:solidFill>
              </a:rPr>
              <a:t>the regional</a:t>
            </a:r>
            <a:r>
              <a:rPr spc="10" dirty="0">
                <a:solidFill>
                  <a:srgbClr val="3333CC"/>
                </a:solidFill>
              </a:rPr>
              <a:t> </a:t>
            </a:r>
            <a:r>
              <a:rPr spc="-100" dirty="0">
                <a:solidFill>
                  <a:srgbClr val="3333CC"/>
                </a:solidFill>
              </a:rPr>
              <a:t>ISP.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7620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262890"/>
            <a:ext cx="490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22.9	</a:t>
            </a:r>
            <a:r>
              <a:rPr spc="-5" dirty="0"/>
              <a:t>Hierarchical</a:t>
            </a:r>
            <a:r>
              <a:rPr spc="-15" dirty="0"/>
              <a:t> </a:t>
            </a:r>
            <a:r>
              <a:rPr spc="-5" dirty="0"/>
              <a:t>routing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ISPs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602" y="1322401"/>
            <a:ext cx="8878877" cy="411509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22.21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526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22.10	</a:t>
            </a:r>
            <a:r>
              <a:rPr dirty="0"/>
              <a:t>Common</a:t>
            </a:r>
            <a:r>
              <a:rPr spc="-5" dirty="0"/>
              <a:t> fields</a:t>
            </a:r>
            <a:r>
              <a:rPr spc="-15" dirty="0"/>
              <a:t> </a:t>
            </a:r>
            <a:r>
              <a:rPr spc="-5" dirty="0"/>
              <a:t>in</a:t>
            </a:r>
            <a:r>
              <a:rPr dirty="0"/>
              <a:t> a </a:t>
            </a:r>
            <a:r>
              <a:rPr spc="-5" dirty="0"/>
              <a:t>routing table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779" y="2621279"/>
            <a:ext cx="8135620" cy="11290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22.22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670" y="1177290"/>
            <a:ext cx="8759190" cy="429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One</a:t>
            </a:r>
            <a:r>
              <a:rPr sz="2800" b="1" i="1" spc="-5" dirty="0">
                <a:latin typeface="Times New Roman"/>
                <a:cs typeface="Times New Roman"/>
              </a:rPr>
              <a:t> utility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dirty="0">
                <a:latin typeface="Times New Roman"/>
                <a:cs typeface="Times New Roman"/>
              </a:rPr>
              <a:t> be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used</a:t>
            </a:r>
            <a:r>
              <a:rPr sz="2800" b="1" i="1" dirty="0">
                <a:latin typeface="Times New Roman"/>
                <a:cs typeface="Times New Roman"/>
              </a:rPr>
              <a:t> to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find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contents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routing </a:t>
            </a:r>
            <a:r>
              <a:rPr sz="2800" b="1" i="1" dirty="0">
                <a:latin typeface="Times New Roman"/>
                <a:cs typeface="Times New Roman"/>
              </a:rPr>
              <a:t>table for a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or </a:t>
            </a:r>
            <a:r>
              <a:rPr sz="2800" b="1" i="1" spc="-5" dirty="0">
                <a:latin typeface="Times New Roman"/>
                <a:cs typeface="Times New Roman"/>
              </a:rPr>
              <a:t>router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netstat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10" dirty="0">
                <a:latin typeface="Times New Roman"/>
                <a:cs typeface="Times New Roman"/>
              </a:rPr>
              <a:t>UNIX </a:t>
            </a:r>
            <a:r>
              <a:rPr sz="2800" b="1" i="1" dirty="0">
                <a:latin typeface="Times New Roman"/>
                <a:cs typeface="Times New Roman"/>
              </a:rPr>
              <a:t>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LINUX. The </a:t>
            </a:r>
            <a:r>
              <a:rPr sz="2800" b="1" i="1" spc="-5" dirty="0">
                <a:latin typeface="Times New Roman"/>
                <a:cs typeface="Times New Roman"/>
              </a:rPr>
              <a:t>next </a:t>
            </a:r>
            <a:r>
              <a:rPr sz="2800" b="1" i="1" dirty="0">
                <a:latin typeface="Times New Roman"/>
                <a:cs typeface="Times New Roman"/>
              </a:rPr>
              <a:t>slide </a:t>
            </a:r>
            <a:r>
              <a:rPr sz="2800" b="1" i="1" spc="-5" dirty="0">
                <a:latin typeface="Times New Roman"/>
                <a:cs typeface="Times New Roman"/>
              </a:rPr>
              <a:t>shows the list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contents </a:t>
            </a:r>
            <a:r>
              <a:rPr sz="2800" b="1" i="1" dirty="0">
                <a:latin typeface="Times New Roman"/>
                <a:cs typeface="Times New Roman"/>
              </a:rPr>
              <a:t>of 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default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spc="-30" dirty="0">
                <a:latin typeface="Times New Roman"/>
                <a:cs typeface="Times New Roman"/>
              </a:rPr>
              <a:t>server.</a:t>
            </a:r>
            <a:r>
              <a:rPr sz="2800" b="1" i="1" spc="595" dirty="0">
                <a:latin typeface="Times New Roman"/>
                <a:cs typeface="Times New Roman"/>
              </a:rPr>
              <a:t> </a:t>
            </a:r>
            <a:r>
              <a:rPr sz="2800" b="1" i="1" spc="-114" dirty="0">
                <a:latin typeface="Times New Roman"/>
                <a:cs typeface="Times New Roman"/>
              </a:rPr>
              <a:t>We</a:t>
            </a:r>
            <a:r>
              <a:rPr sz="2800" b="1" i="1" spc="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have</a:t>
            </a:r>
            <a:r>
              <a:rPr sz="2800" b="1" i="1" spc="6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used</a:t>
            </a:r>
            <a:r>
              <a:rPr sz="2800" b="1" i="1" spc="65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two</a:t>
            </a:r>
            <a:r>
              <a:rPr sz="2800" b="1" i="1" spc="66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options,</a:t>
            </a:r>
            <a:r>
              <a:rPr sz="2800" b="1" i="1" spc="65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</a:t>
            </a:r>
            <a:r>
              <a:rPr sz="2800" b="1" i="1" spc="65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66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n.</a:t>
            </a:r>
            <a:r>
              <a:rPr sz="2800" b="1" i="1" spc="6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option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indicates</a:t>
            </a:r>
            <a:r>
              <a:rPr sz="2800" b="1" i="1" dirty="0">
                <a:latin typeface="Times New Roman"/>
                <a:cs typeface="Times New Roman"/>
              </a:rPr>
              <a:t> that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interested</a:t>
            </a:r>
            <a:r>
              <a:rPr sz="2800" b="1" i="1" dirty="0">
                <a:latin typeface="Times New Roman"/>
                <a:cs typeface="Times New Roman"/>
              </a:rPr>
              <a:t> in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routing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table,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option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n </a:t>
            </a:r>
            <a:r>
              <a:rPr sz="2800" b="1" i="1" spc="-5" dirty="0">
                <a:latin typeface="Times New Roman"/>
                <a:cs typeface="Times New Roman"/>
              </a:rPr>
              <a:t>indicates </a:t>
            </a:r>
            <a:r>
              <a:rPr sz="2800" b="1" i="1" dirty="0">
                <a:latin typeface="Times New Roman"/>
                <a:cs typeface="Times New Roman"/>
              </a:rPr>
              <a:t>that </a:t>
            </a:r>
            <a:r>
              <a:rPr sz="2800" b="1" i="1" spc="-5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are looking for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numeric </a:t>
            </a:r>
            <a:r>
              <a:rPr sz="2800" b="1" i="1" dirty="0">
                <a:latin typeface="Times New Roman"/>
                <a:cs typeface="Times New Roman"/>
              </a:rPr>
              <a:t>addresses. </a:t>
            </a:r>
            <a:r>
              <a:rPr sz="2800" b="1" i="1" spc="-5" dirty="0">
                <a:latin typeface="Times New Roman"/>
                <a:cs typeface="Times New Roman"/>
              </a:rPr>
              <a:t>Note </a:t>
            </a:r>
            <a:r>
              <a:rPr sz="2800" b="1" i="1" dirty="0">
                <a:latin typeface="Times New Roman"/>
                <a:cs typeface="Times New Roman"/>
              </a:rPr>
              <a:t>that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is a routing </a:t>
            </a:r>
            <a:r>
              <a:rPr sz="2800" b="1" i="1" spc="-5" dirty="0">
                <a:latin typeface="Times New Roman"/>
                <a:cs typeface="Times New Roman"/>
              </a:rPr>
              <a:t>table for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host, </a:t>
            </a:r>
            <a:r>
              <a:rPr sz="2800" b="1" i="1" dirty="0">
                <a:latin typeface="Times New Roman"/>
                <a:cs typeface="Times New Roman"/>
              </a:rPr>
              <a:t>not a </a:t>
            </a:r>
            <a:r>
              <a:rPr sz="2800" b="1" i="1" spc="-25" dirty="0">
                <a:latin typeface="Times New Roman"/>
                <a:cs typeface="Times New Roman"/>
              </a:rPr>
              <a:t>router. </a:t>
            </a:r>
            <a:r>
              <a:rPr sz="2800" b="1" i="1" spc="-5" dirty="0">
                <a:latin typeface="Times New Roman"/>
                <a:cs typeface="Times New Roman"/>
              </a:rPr>
              <a:t>Although we discussed the </a:t>
            </a:r>
            <a:r>
              <a:rPr sz="2800" b="1" i="1" dirty="0">
                <a:latin typeface="Times New Roman"/>
                <a:cs typeface="Times New Roman"/>
              </a:rPr>
              <a:t>routing table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 a </a:t>
            </a:r>
            <a:r>
              <a:rPr sz="2800" b="1" i="1" spc="-5" dirty="0">
                <a:latin typeface="Times New Roman"/>
                <a:cs typeface="Times New Roman"/>
              </a:rPr>
              <a:t>router throughout the </a:t>
            </a:r>
            <a:r>
              <a:rPr sz="2800" b="1" i="1" spc="-25" dirty="0">
                <a:latin typeface="Times New Roman"/>
                <a:cs typeface="Times New Roman"/>
              </a:rPr>
              <a:t>chapter,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host </a:t>
            </a:r>
            <a:r>
              <a:rPr sz="2800" b="1" i="1" dirty="0">
                <a:latin typeface="Times New Roman"/>
                <a:cs typeface="Times New Roman"/>
              </a:rPr>
              <a:t>also </a:t>
            </a:r>
            <a:r>
              <a:rPr sz="2800" b="1" i="1" spc="-5" dirty="0">
                <a:latin typeface="Times New Roman"/>
                <a:cs typeface="Times New Roman"/>
              </a:rPr>
              <a:t>needs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routing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table.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22.6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7439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19.3	</a:t>
            </a:r>
            <a:r>
              <a:rPr dirty="0"/>
              <a:t>A</a:t>
            </a:r>
            <a:r>
              <a:rPr spc="-120" dirty="0"/>
              <a:t> </a:t>
            </a:r>
            <a:r>
              <a:rPr spc="-5" dirty="0"/>
              <a:t>block</a:t>
            </a:r>
            <a:r>
              <a:rPr spc="2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16</a:t>
            </a:r>
            <a:r>
              <a:rPr spc="5" dirty="0"/>
              <a:t> </a:t>
            </a:r>
            <a:r>
              <a:rPr dirty="0"/>
              <a:t>addresses</a:t>
            </a:r>
            <a:r>
              <a:rPr spc="-5" dirty="0"/>
              <a:t> granted</a:t>
            </a:r>
            <a:r>
              <a:rPr spc="20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small</a:t>
            </a:r>
            <a:r>
              <a:rPr dirty="0"/>
              <a:t> </a:t>
            </a:r>
            <a:r>
              <a:rPr spc="-5" dirty="0"/>
              <a:t>organization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02" y="2083125"/>
            <a:ext cx="8148189" cy="23081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19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22.6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53670" y="3387090"/>
            <a:ext cx="8754745" cy="301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destination </a:t>
            </a:r>
            <a:r>
              <a:rPr sz="2800" b="1" i="1" spc="-5" dirty="0">
                <a:latin typeface="Times New Roman"/>
                <a:cs typeface="Times New Roman"/>
              </a:rPr>
              <a:t>column here defines </a:t>
            </a:r>
            <a:r>
              <a:rPr sz="2800" b="1" i="1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network address.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term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gateway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used</a:t>
            </a:r>
            <a:r>
              <a:rPr sz="2800" b="1" i="1" dirty="0">
                <a:latin typeface="Times New Roman"/>
                <a:cs typeface="Times New Roman"/>
              </a:rPr>
              <a:t> by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UNIX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synonymous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30" dirty="0">
                <a:latin typeface="Times New Roman"/>
                <a:cs typeface="Times New Roman"/>
              </a:rPr>
              <a:t>router. </a:t>
            </a:r>
            <a:r>
              <a:rPr sz="2800" b="1" i="1" spc="-5" dirty="0">
                <a:latin typeface="Times New Roman"/>
                <a:cs typeface="Times New Roman"/>
              </a:rPr>
              <a:t>This column actually defines the address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next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hop. The value 0.0.0.0 shows that the delivery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direct. The </a:t>
            </a:r>
            <a:r>
              <a:rPr sz="2800" b="1" i="1" dirty="0">
                <a:latin typeface="Times New Roman"/>
                <a:cs typeface="Times New Roman"/>
              </a:rPr>
              <a:t> last </a:t>
            </a:r>
            <a:r>
              <a:rPr sz="2800" b="1" i="1" spc="-5" dirty="0">
                <a:latin typeface="Times New Roman"/>
                <a:cs typeface="Times New Roman"/>
              </a:rPr>
              <a:t>entry has </a:t>
            </a:r>
            <a:r>
              <a:rPr sz="2800" b="1" i="1" dirty="0">
                <a:latin typeface="Times New Roman"/>
                <a:cs typeface="Times New Roman"/>
              </a:rPr>
              <a:t>a flag of </a:t>
            </a:r>
            <a:r>
              <a:rPr sz="2800" b="1" i="1" spc="-10" dirty="0">
                <a:latin typeface="Times New Roman"/>
                <a:cs typeface="Times New Roman"/>
              </a:rPr>
              <a:t>G, </a:t>
            </a:r>
            <a:r>
              <a:rPr sz="2800" b="1" i="1" spc="-5" dirty="0">
                <a:latin typeface="Times New Roman"/>
                <a:cs typeface="Times New Roman"/>
              </a:rPr>
              <a:t>which means that the destination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 </a:t>
            </a:r>
            <a:r>
              <a:rPr sz="2800" b="1" i="1" dirty="0">
                <a:latin typeface="Times New Roman"/>
                <a:cs typeface="Times New Roman"/>
              </a:rPr>
              <a:t>be </a:t>
            </a:r>
            <a:r>
              <a:rPr sz="2800" b="1" i="1" spc="-10" dirty="0">
                <a:latin typeface="Times New Roman"/>
                <a:cs typeface="Times New Roman"/>
              </a:rPr>
              <a:t>reached </a:t>
            </a:r>
            <a:r>
              <a:rPr sz="2800" b="1" i="1" spc="-5" dirty="0">
                <a:latin typeface="Times New Roman"/>
                <a:cs typeface="Times New Roman"/>
              </a:rPr>
              <a:t>through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router (default router). The Iface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interface.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286" y="1162686"/>
            <a:ext cx="8699500" cy="2103120"/>
            <a:chOff x="121286" y="1162686"/>
            <a:chExt cx="8699500" cy="2103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799" y="1220470"/>
              <a:ext cx="8585200" cy="19888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859" y="1191260"/>
              <a:ext cx="8642350" cy="2045970"/>
            </a:xfrm>
            <a:custGeom>
              <a:avLst/>
              <a:gdLst/>
              <a:ahLst/>
              <a:cxnLst/>
              <a:rect l="l" t="t" r="r" b="b"/>
              <a:pathLst>
                <a:path w="8642350" h="2045970">
                  <a:moveTo>
                    <a:pt x="0" y="0"/>
                  </a:moveTo>
                  <a:lnTo>
                    <a:pt x="8642350" y="0"/>
                  </a:lnTo>
                  <a:lnTo>
                    <a:pt x="8642350" y="2045969"/>
                  </a:lnTo>
                  <a:lnTo>
                    <a:pt x="0" y="2045969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22.24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32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22.6</a:t>
            </a:r>
            <a:r>
              <a:rPr sz="32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(continued)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670" y="1329690"/>
            <a:ext cx="87585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More</a:t>
            </a:r>
            <a:r>
              <a:rPr sz="2800" b="1" i="1" dirty="0">
                <a:latin typeface="Times New Roman"/>
                <a:cs typeface="Times New Roman"/>
              </a:rPr>
              <a:t> information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about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physical </a:t>
            </a:r>
            <a:r>
              <a:rPr sz="2800" b="1" i="1" dirty="0">
                <a:latin typeface="Times New Roman"/>
                <a:cs typeface="Times New Roman"/>
              </a:rPr>
              <a:t> address 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spc="-10" dirty="0">
                <a:latin typeface="Times New Roman"/>
                <a:cs typeface="Times New Roman"/>
              </a:rPr>
              <a:t>server </a:t>
            </a:r>
            <a:r>
              <a:rPr sz="2800" b="1" i="1" spc="-5" dirty="0">
                <a:latin typeface="Times New Roman"/>
                <a:cs typeface="Times New Roman"/>
              </a:rPr>
              <a:t>can </a:t>
            </a:r>
            <a:r>
              <a:rPr sz="2800" b="1" i="1" dirty="0">
                <a:latin typeface="Times New Roman"/>
                <a:cs typeface="Times New Roman"/>
              </a:rPr>
              <a:t>be found by </a:t>
            </a:r>
            <a:r>
              <a:rPr sz="2800" b="1" i="1" spc="-5" dirty="0">
                <a:latin typeface="Times New Roman"/>
                <a:cs typeface="Times New Roman"/>
              </a:rPr>
              <a:t>using the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ifconfig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command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given interface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(eth0).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8756" y="3057526"/>
            <a:ext cx="8745220" cy="1419860"/>
            <a:chOff x="198756" y="3057526"/>
            <a:chExt cx="8745220" cy="14198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269" y="3114039"/>
              <a:ext cx="8630920" cy="13055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7330" y="3086099"/>
              <a:ext cx="8688070" cy="1362710"/>
            </a:xfrm>
            <a:custGeom>
              <a:avLst/>
              <a:gdLst/>
              <a:ahLst/>
              <a:cxnLst/>
              <a:rect l="l" t="t" r="r" b="b"/>
              <a:pathLst>
                <a:path w="8688070" h="1362710">
                  <a:moveTo>
                    <a:pt x="0" y="0"/>
                  </a:moveTo>
                  <a:lnTo>
                    <a:pt x="8688070" y="0"/>
                  </a:lnTo>
                  <a:lnTo>
                    <a:pt x="8688070" y="1362710"/>
                  </a:lnTo>
                  <a:lnTo>
                    <a:pt x="0" y="136271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22.25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415290"/>
            <a:ext cx="65252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93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30" dirty="0">
                <a:solidFill>
                  <a:srgbClr val="3333CC"/>
                </a:solidFill>
                <a:latin typeface="Times New Roman"/>
                <a:cs typeface="Times New Roman"/>
              </a:rPr>
              <a:t>22.11	</a:t>
            </a:r>
            <a:r>
              <a:rPr spc="-5" dirty="0"/>
              <a:t>Configuration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server</a:t>
            </a:r>
            <a:r>
              <a:rPr dirty="0"/>
              <a:t> for</a:t>
            </a:r>
            <a:r>
              <a:rPr spc="10" dirty="0"/>
              <a:t> </a:t>
            </a:r>
            <a:r>
              <a:rPr dirty="0"/>
              <a:t>Example</a:t>
            </a:r>
            <a:r>
              <a:rPr spc="-5" dirty="0"/>
              <a:t> </a:t>
            </a:r>
            <a:r>
              <a:rPr dirty="0"/>
              <a:t>22.6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720" y="2103120"/>
            <a:ext cx="7892279" cy="2568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22.26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000125"/>
            <a:chOff x="-4672" y="0"/>
            <a:chExt cx="9153525" cy="1000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9144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4572000" y="990600"/>
                  </a:lnTo>
                  <a:lnTo>
                    <a:pt x="9144000" y="990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990600"/>
            </a:xfrm>
            <a:custGeom>
              <a:avLst/>
              <a:gdLst/>
              <a:ahLst/>
              <a:cxnLst/>
              <a:rect l="l" t="t" r="r" b="b"/>
              <a:pathLst>
                <a:path w="9144000" h="990600">
                  <a:moveTo>
                    <a:pt x="4572000" y="990600"/>
                  </a:moveTo>
                  <a:lnTo>
                    <a:pt x="0" y="990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990600"/>
                  </a:lnTo>
                  <a:lnTo>
                    <a:pt x="4572000" y="990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390" y="262890"/>
            <a:ext cx="7740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22-3</a:t>
            </a:r>
            <a:r>
              <a:rPr sz="3200" i="0" spc="25" dirty="0">
                <a:latin typeface="Times New Roman"/>
                <a:cs typeface="Times New Roman"/>
              </a:rPr>
              <a:t> </a:t>
            </a:r>
            <a:r>
              <a:rPr sz="3200" i="0" spc="110" dirty="0">
                <a:latin typeface="Times New Roman"/>
                <a:cs typeface="Times New Roman"/>
              </a:rPr>
              <a:t>UNICASTROUTINGPROTOCOLS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419" y="44107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2270" y="1162050"/>
            <a:ext cx="8068945" cy="5165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4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routing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table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be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either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static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dynamic.</a:t>
            </a:r>
            <a:r>
              <a:rPr sz="2800" b="1" i="1" spc="-9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1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static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table is one </a:t>
            </a:r>
            <a:r>
              <a:rPr sz="2800" b="1" i="1" spc="-5" dirty="0">
                <a:latin typeface="Times New Roman"/>
                <a:cs typeface="Times New Roman"/>
              </a:rPr>
              <a:t>with manual entries.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dynamic </a:t>
            </a:r>
            <a:r>
              <a:rPr sz="2800" b="1" i="1" dirty="0">
                <a:latin typeface="Times New Roman"/>
                <a:cs typeface="Times New Roman"/>
              </a:rPr>
              <a:t>table 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one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updated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automatically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when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there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change </a:t>
            </a:r>
            <a:r>
              <a:rPr sz="2800" b="1" i="1" spc="-10" dirty="0">
                <a:latin typeface="Times New Roman"/>
                <a:cs typeface="Times New Roman"/>
              </a:rPr>
              <a:t>somewhere </a:t>
            </a:r>
            <a:r>
              <a:rPr sz="2800" b="1" i="1" dirty="0">
                <a:latin typeface="Times New Roman"/>
                <a:cs typeface="Times New Roman"/>
              </a:rPr>
              <a:t>in the </a:t>
            </a:r>
            <a:r>
              <a:rPr sz="2800" b="1" i="1" spc="-5" dirty="0">
                <a:latin typeface="Times New Roman"/>
                <a:cs typeface="Times New Roman"/>
              </a:rPr>
              <a:t>Internet.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routing protocol 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combination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rules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procedures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lets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routers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inform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other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changes.</a:t>
            </a:r>
            <a:endParaRPr sz="28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2160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Optimization</a:t>
            </a:r>
            <a:endParaRPr sz="2400">
              <a:latin typeface="Times New Roman"/>
              <a:cs typeface="Times New Roman"/>
            </a:endParaRPr>
          </a:p>
          <a:p>
            <a:pPr marL="12700" marR="37211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Intra- and Interdomain Routing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Distance</a:t>
            </a:r>
            <a:r>
              <a:rPr sz="2400" b="1" spc="-5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Vector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Routing and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RIP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Link State Routing and OSPF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Path</a:t>
            </a:r>
            <a:r>
              <a:rPr sz="24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Vector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Routing and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BGP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180" y="43954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22.27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415290"/>
            <a:ext cx="399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22.12	</a:t>
            </a:r>
            <a:r>
              <a:rPr dirty="0"/>
              <a:t>Autonomous</a:t>
            </a:r>
            <a:r>
              <a:rPr spc="-90" dirty="0"/>
              <a:t> </a:t>
            </a:r>
            <a:r>
              <a:rPr spc="-5" dirty="0"/>
              <a:t>systems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930" y="1478039"/>
            <a:ext cx="7011670" cy="42916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22.28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415290"/>
            <a:ext cx="451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22.13	</a:t>
            </a:r>
            <a:r>
              <a:rPr dirty="0"/>
              <a:t>Popular</a:t>
            </a:r>
            <a:r>
              <a:rPr spc="-25" dirty="0"/>
              <a:t> </a:t>
            </a:r>
            <a:r>
              <a:rPr spc="-5" dirty="0"/>
              <a:t>routing</a:t>
            </a:r>
            <a:r>
              <a:rPr spc="-10" dirty="0"/>
              <a:t> </a:t>
            </a:r>
            <a:r>
              <a:rPr spc="-5" dirty="0"/>
              <a:t>protocols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319" y="2030729"/>
            <a:ext cx="6837680" cy="31622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22.29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415290"/>
            <a:ext cx="4926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22.14	</a:t>
            </a:r>
            <a:r>
              <a:rPr spc="-5" dirty="0"/>
              <a:t>Distance vector</a:t>
            </a:r>
            <a:r>
              <a:rPr dirty="0"/>
              <a:t> </a:t>
            </a:r>
            <a:r>
              <a:rPr spc="-5" dirty="0"/>
              <a:t>routing tables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" y="1477036"/>
            <a:ext cx="8139932" cy="432122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22.30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79" y="415290"/>
            <a:ext cx="68395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22.15	</a:t>
            </a:r>
            <a:r>
              <a:rPr spc="-5" dirty="0"/>
              <a:t>Initialization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tables in</a:t>
            </a:r>
            <a:r>
              <a:rPr spc="10" dirty="0"/>
              <a:t> </a:t>
            </a:r>
            <a:r>
              <a:rPr spc="-5" dirty="0"/>
              <a:t>distance</a:t>
            </a:r>
            <a:r>
              <a:rPr dirty="0"/>
              <a:t> </a:t>
            </a:r>
            <a:r>
              <a:rPr spc="-5" dirty="0"/>
              <a:t>vector</a:t>
            </a:r>
            <a:r>
              <a:rPr spc="5" dirty="0"/>
              <a:t> </a:t>
            </a:r>
            <a:r>
              <a:rPr spc="-5" dirty="0"/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" y="1493547"/>
            <a:ext cx="8139932" cy="432122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22.31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2156460"/>
            <a:chOff x="458469" y="2758439"/>
            <a:chExt cx="8153400" cy="2156460"/>
          </a:xfrm>
        </p:grpSpPr>
        <p:sp>
          <p:nvSpPr>
            <p:cNvPr id="4" name="object 4"/>
            <p:cNvSpPr/>
            <p:nvPr/>
          </p:nvSpPr>
          <p:spPr>
            <a:xfrm>
              <a:off x="458469" y="4876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2043430"/>
            </a:xfrm>
            <a:custGeom>
              <a:avLst/>
              <a:gdLst/>
              <a:ahLst/>
              <a:cxnLst/>
              <a:rect l="l" t="t" r="r" b="b"/>
              <a:pathLst>
                <a:path w="8077200" h="2043429">
                  <a:moveTo>
                    <a:pt x="8077200" y="0"/>
                  </a:moveTo>
                  <a:lnTo>
                    <a:pt x="0" y="0"/>
                  </a:lnTo>
                  <a:lnTo>
                    <a:pt x="0" y="2043430"/>
                  </a:lnTo>
                  <a:lnTo>
                    <a:pt x="4038600" y="2043430"/>
                  </a:lnTo>
                  <a:lnTo>
                    <a:pt x="8077200" y="204343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7410" y="2792729"/>
            <a:ext cx="7319009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distance </a:t>
            </a:r>
            <a:r>
              <a:rPr sz="3200" b="1" dirty="0">
                <a:latin typeface="Arial"/>
                <a:cs typeface="Arial"/>
              </a:rPr>
              <a:t>vector </a:t>
            </a:r>
            <a:r>
              <a:rPr sz="3200" b="1" spc="-5" dirty="0">
                <a:latin typeface="Arial"/>
                <a:cs typeface="Arial"/>
              </a:rPr>
              <a:t>routing, </a:t>
            </a: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5" dirty="0">
                <a:latin typeface="Arial"/>
                <a:cs typeface="Arial"/>
              </a:rPr>
              <a:t>node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shares </a:t>
            </a:r>
            <a:r>
              <a:rPr sz="3200" b="1" spc="-10" dirty="0">
                <a:latin typeface="Arial"/>
                <a:cs typeface="Arial"/>
              </a:rPr>
              <a:t>its </a:t>
            </a:r>
            <a:r>
              <a:rPr sz="3200" b="1" spc="-5" dirty="0">
                <a:latin typeface="Arial"/>
                <a:cs typeface="Arial"/>
              </a:rPr>
              <a:t>routing table with its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immediate neighbors periodically </a:t>
            </a:r>
            <a:r>
              <a:rPr sz="3200" b="1" dirty="0">
                <a:latin typeface="Arial"/>
                <a:cs typeface="Arial"/>
              </a:rPr>
              <a:t>and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when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there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5" dirty="0">
                <a:latin typeface="Arial"/>
                <a:cs typeface="Arial"/>
              </a:rPr>
              <a:t>change.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22.32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5514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22.16	</a:t>
            </a:r>
            <a:r>
              <a:rPr dirty="0"/>
              <a:t>Updating</a:t>
            </a:r>
            <a:r>
              <a:rPr spc="-5" dirty="0"/>
              <a:t> in distance</a:t>
            </a:r>
            <a:r>
              <a:rPr spc="-10" dirty="0"/>
              <a:t> </a:t>
            </a:r>
            <a:r>
              <a:rPr spc="-5" dirty="0"/>
              <a:t>vector</a:t>
            </a:r>
            <a:r>
              <a:rPr dirty="0"/>
              <a:t> </a:t>
            </a:r>
            <a:r>
              <a:rPr spc="-5" dirty="0"/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958384"/>
            <a:ext cx="6200640" cy="35515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259" y="440690"/>
            <a:ext cx="4570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19-1</a:t>
            </a:r>
            <a:r>
              <a:rPr sz="3200" i="0" spc="-65" dirty="0">
                <a:latin typeface="Times New Roman"/>
                <a:cs typeface="Times New Roman"/>
              </a:rPr>
              <a:t> </a:t>
            </a:r>
            <a:r>
              <a:rPr sz="3200" i="0" spc="170" dirty="0">
                <a:latin typeface="Times New Roman"/>
                <a:cs typeface="Times New Roman"/>
              </a:rPr>
              <a:t>IPv4ADDRESSES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419" y="38773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2270" y="1634490"/>
            <a:ext cx="8070215" cy="420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An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IPv4 address </a:t>
            </a:r>
            <a:r>
              <a:rPr sz="2800" b="1" i="1" dirty="0">
                <a:latin typeface="Times New Roman"/>
                <a:cs typeface="Times New Roman"/>
              </a:rPr>
              <a:t>is a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32-bit </a:t>
            </a:r>
            <a:r>
              <a:rPr sz="2800" b="1" i="1" spc="-5" dirty="0">
                <a:latin typeface="Times New Roman"/>
                <a:cs typeface="Times New Roman"/>
              </a:rPr>
              <a:t>address </a:t>
            </a:r>
            <a:r>
              <a:rPr sz="2800" b="1" i="1" dirty="0">
                <a:latin typeface="Times New Roman"/>
                <a:cs typeface="Times New Roman"/>
              </a:rPr>
              <a:t>that </a:t>
            </a:r>
            <a:r>
              <a:rPr sz="2800" b="1" i="1" spc="-5" dirty="0">
                <a:latin typeface="Times New Roman"/>
                <a:cs typeface="Times New Roman"/>
              </a:rPr>
              <a:t>uniquely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universally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defines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connection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device</a:t>
            </a:r>
            <a:r>
              <a:rPr sz="2800" b="1" i="1" dirty="0">
                <a:latin typeface="Times New Roman"/>
                <a:cs typeface="Times New Roman"/>
              </a:rPr>
              <a:t> (for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example,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 computer</a:t>
            </a:r>
            <a:r>
              <a:rPr sz="2800" b="1" i="1" dirty="0">
                <a:latin typeface="Times New Roman"/>
                <a:cs typeface="Times New Roman"/>
              </a:rPr>
              <a:t> or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router)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12700" marR="6151880">
              <a:lnSpc>
                <a:spcPct val="100000"/>
              </a:lnSpc>
              <a:spcBef>
                <a:spcPts val="390"/>
              </a:spcBef>
            </a:pPr>
            <a:endParaRPr lang="en-IN" sz="2400" b="1" spc="-15" dirty="0" smtClean="0">
              <a:solidFill>
                <a:srgbClr val="0033CC"/>
              </a:solidFill>
              <a:latin typeface="Times New Roman"/>
              <a:cs typeface="Times New Roman"/>
            </a:endParaRPr>
          </a:p>
          <a:p>
            <a:pPr marL="12700" marR="6151880">
              <a:lnSpc>
                <a:spcPct val="100000"/>
              </a:lnSpc>
              <a:spcBef>
                <a:spcPts val="390"/>
              </a:spcBef>
            </a:pPr>
            <a:r>
              <a:rPr sz="2400" b="1" spc="-15" dirty="0" smtClean="0">
                <a:solidFill>
                  <a:srgbClr val="0033CC"/>
                </a:solidFill>
                <a:latin typeface="Times New Roman"/>
                <a:cs typeface="Times New Roman"/>
              </a:rPr>
              <a:t>Address</a:t>
            </a:r>
            <a:r>
              <a:rPr sz="2400" b="1" spc="-65" dirty="0" smtClean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Space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Notations</a:t>
            </a:r>
            <a:endParaRPr sz="2400" dirty="0">
              <a:latin typeface="Times New Roman"/>
              <a:cs typeface="Times New Roman"/>
            </a:endParaRPr>
          </a:p>
          <a:p>
            <a:pPr marL="12700" marR="5372735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las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400" b="1" spc="5" dirty="0">
                <a:solidFill>
                  <a:srgbClr val="0033CC"/>
                </a:solidFill>
                <a:latin typeface="Times New Roman"/>
                <a:cs typeface="Times New Roman"/>
              </a:rPr>
              <a:t>f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u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</a:t>
            </a:r>
            <a:r>
              <a:rPr sz="2400" b="1" spc="-1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si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g 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las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less</a:t>
            </a:r>
            <a:r>
              <a:rPr sz="2400" b="1" spc="-14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dd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es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ing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</a:t>
            </a:r>
            <a:r>
              <a:rPr sz="2400" b="1" spc="5" dirty="0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ork</a:t>
            </a:r>
            <a:r>
              <a:rPr sz="2400" b="1" spc="-16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d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ss</a:t>
            </a:r>
            <a:r>
              <a:rPr sz="2400" b="1" spc="-5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95" dirty="0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ra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slat</a:t>
            </a:r>
            <a:r>
              <a:rPr sz="2400" b="1" spc="10" dirty="0">
                <a:solidFill>
                  <a:srgbClr val="0033CC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on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(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spc="-18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T)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180" y="38620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5410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2531110"/>
          </a:xfrm>
          <a:custGeom>
            <a:avLst/>
            <a:gdLst/>
            <a:ahLst/>
            <a:cxnLst/>
            <a:rect l="l" t="t" r="r" b="b"/>
            <a:pathLst>
              <a:path w="8077200" h="2531110">
                <a:moveTo>
                  <a:pt x="8077200" y="0"/>
                </a:moveTo>
                <a:lnTo>
                  <a:pt x="0" y="0"/>
                </a:lnTo>
                <a:lnTo>
                  <a:pt x="0" y="2531110"/>
                </a:lnTo>
                <a:lnTo>
                  <a:pt x="4038600" y="2531110"/>
                </a:lnTo>
                <a:lnTo>
                  <a:pt x="8077200" y="253111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8980" y="2792729"/>
            <a:ext cx="760285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9969" marR="995680" indent="-14351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IPv4 addressing,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5" dirty="0">
                <a:latin typeface="Arial"/>
                <a:cs typeface="Arial"/>
              </a:rPr>
              <a:t>block of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can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defined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as</a:t>
            </a:r>
            <a:endParaRPr sz="3200">
              <a:latin typeface="Arial"/>
              <a:cs typeface="Arial"/>
            </a:endParaRPr>
          </a:p>
          <a:p>
            <a:pPr marL="3015615">
              <a:lnSpc>
                <a:spcPct val="100000"/>
              </a:lnSpc>
            </a:pPr>
            <a:r>
              <a:rPr sz="3200" b="1" spc="-40" dirty="0">
                <a:latin typeface="Arial"/>
                <a:cs typeface="Arial"/>
              </a:rPr>
              <a:t>x.y.z.t </a:t>
            </a:r>
            <a:r>
              <a:rPr sz="3200" b="1" spc="15" dirty="0">
                <a:latin typeface="Arial"/>
                <a:cs typeface="Arial"/>
              </a:rPr>
              <a:t>/</a:t>
            </a:r>
            <a:r>
              <a:rPr sz="3200" b="1" i="1" spc="15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  <a:p>
            <a:pPr marL="12700" marR="5080" indent="572770">
              <a:lnSpc>
                <a:spcPts val="3829"/>
              </a:lnSpc>
              <a:spcBef>
                <a:spcPts val="110"/>
              </a:spcBef>
            </a:pP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which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40" dirty="0">
                <a:latin typeface="Arial"/>
                <a:cs typeface="Arial"/>
              </a:rPr>
              <a:t>x.y.z.t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defines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one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 addresses</a:t>
            </a:r>
            <a:r>
              <a:rPr sz="3200" b="1" spc="-5" dirty="0">
                <a:latin typeface="Arial"/>
                <a:cs typeface="Arial"/>
              </a:rPr>
              <a:t> and the </a:t>
            </a:r>
            <a:r>
              <a:rPr sz="3200" b="1" spc="20" dirty="0">
                <a:latin typeface="Arial"/>
                <a:cs typeface="Arial"/>
              </a:rPr>
              <a:t>/</a:t>
            </a:r>
            <a:r>
              <a:rPr sz="3200" b="1" i="1" spc="20" dirty="0">
                <a:latin typeface="Arial"/>
                <a:cs typeface="Arial"/>
              </a:rPr>
              <a:t>n</a:t>
            </a:r>
            <a:r>
              <a:rPr sz="3200" b="1" i="1" spc="-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defines the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mask.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20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79" y="415290"/>
            <a:ext cx="392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22.17	</a:t>
            </a:r>
            <a:r>
              <a:rPr spc="-10" dirty="0"/>
              <a:t>Two-node</a:t>
            </a:r>
            <a:r>
              <a:rPr spc="-80" dirty="0"/>
              <a:t> </a:t>
            </a:r>
            <a:r>
              <a:rPr spc="-5" dirty="0"/>
              <a:t>instability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874520"/>
            <a:ext cx="8709021" cy="283336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22.34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415290"/>
            <a:ext cx="4107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22.18	</a:t>
            </a:r>
            <a:r>
              <a:rPr dirty="0"/>
              <a:t>Three-node</a:t>
            </a:r>
            <a:r>
              <a:rPr spc="-75" dirty="0"/>
              <a:t> </a:t>
            </a:r>
            <a:r>
              <a:rPr spc="-5" dirty="0"/>
              <a:t>instability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0"/>
            <a:ext cx="8542148" cy="2590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22.35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5186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22.19	</a:t>
            </a:r>
            <a:r>
              <a:rPr dirty="0"/>
              <a:t>Example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domain</a:t>
            </a:r>
            <a:r>
              <a:rPr spc="-20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RIP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990804"/>
            <a:ext cx="8318500" cy="337641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22.36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415290"/>
            <a:ext cx="4794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22.20	</a:t>
            </a:r>
            <a:r>
              <a:rPr dirty="0"/>
              <a:t>Concept</a:t>
            </a:r>
            <a:r>
              <a:rPr spc="-25" dirty="0"/>
              <a:t> </a:t>
            </a:r>
            <a:r>
              <a:rPr dirty="0"/>
              <a:t>of</a:t>
            </a:r>
            <a:r>
              <a:rPr spc="-5" dirty="0"/>
              <a:t> link state</a:t>
            </a:r>
            <a:r>
              <a:rPr spc="-15" dirty="0"/>
              <a:t> </a:t>
            </a:r>
            <a:r>
              <a:rPr spc="-5" dirty="0"/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429" y="1524000"/>
            <a:ext cx="8573770" cy="3962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22.37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415290"/>
            <a:ext cx="401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22.21	</a:t>
            </a:r>
            <a:r>
              <a:rPr spc="-5" dirty="0"/>
              <a:t>Link</a:t>
            </a:r>
            <a:r>
              <a:rPr spc="-35" dirty="0"/>
              <a:t> </a:t>
            </a:r>
            <a:r>
              <a:rPr spc="-5" dirty="0"/>
              <a:t>state</a:t>
            </a:r>
            <a:r>
              <a:rPr spc="-35" dirty="0"/>
              <a:t> </a:t>
            </a:r>
            <a:r>
              <a:rPr dirty="0"/>
              <a:t>knowledge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22" y="1804670"/>
            <a:ext cx="8182275" cy="330072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22.38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7620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186690"/>
            <a:ext cx="3741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22.22	</a:t>
            </a:r>
            <a:r>
              <a:rPr spc="-5" dirty="0"/>
              <a:t>Dijkstra</a:t>
            </a:r>
            <a:r>
              <a:rPr spc="-40" dirty="0"/>
              <a:t> </a:t>
            </a:r>
            <a:r>
              <a:rPr spc="-5" dirty="0"/>
              <a:t>algorithm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370" y="913130"/>
            <a:ext cx="5320030" cy="51803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22.39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79" y="415290"/>
            <a:ext cx="6267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22.23	</a:t>
            </a:r>
            <a:r>
              <a:rPr dirty="0"/>
              <a:t>Example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formation</a:t>
            </a:r>
            <a:r>
              <a:rPr spc="-5" dirty="0"/>
              <a:t> </a:t>
            </a:r>
            <a:r>
              <a:rPr dirty="0"/>
              <a:t>of </a:t>
            </a:r>
            <a:r>
              <a:rPr spc="-5" dirty="0"/>
              <a:t>shortest</a:t>
            </a:r>
            <a:r>
              <a:rPr spc="-10" dirty="0"/>
              <a:t> </a:t>
            </a:r>
            <a:r>
              <a:rPr dirty="0"/>
              <a:t>path</a:t>
            </a:r>
            <a:r>
              <a:rPr spc="-5" dirty="0"/>
              <a:t> tree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250" y="1217930"/>
            <a:ext cx="6791959" cy="48270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22.40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3329" y="1177290"/>
            <a:ext cx="409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	</a:t>
            </a:r>
            <a:r>
              <a:rPr spc="-5" dirty="0"/>
              <a:t>Routing</a:t>
            </a:r>
            <a:r>
              <a:rPr dirty="0"/>
              <a:t> </a:t>
            </a:r>
            <a:r>
              <a:rPr spc="-5" dirty="0"/>
              <a:t>table</a:t>
            </a:r>
            <a:r>
              <a:rPr spc="-1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node</a:t>
            </a:r>
            <a:r>
              <a:rPr spc="-95" dirty="0"/>
              <a:t> </a:t>
            </a:r>
            <a:r>
              <a:rPr dirty="0"/>
              <a:t>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1544319"/>
            <a:ext cx="4813300" cy="29514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22.41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513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22.24	</a:t>
            </a:r>
            <a:r>
              <a:rPr spc="-5" dirty="0"/>
              <a:t>Areas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an</a:t>
            </a:r>
            <a:r>
              <a:rPr spc="-15" dirty="0"/>
              <a:t> </a:t>
            </a:r>
            <a:r>
              <a:rPr dirty="0"/>
              <a:t>autonomous</a:t>
            </a:r>
            <a:r>
              <a:rPr spc="-10" dirty="0"/>
              <a:t> </a:t>
            </a:r>
            <a:r>
              <a:rPr spc="-5" dirty="0"/>
              <a:t>system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20" y="1676400"/>
            <a:ext cx="8729980" cy="34620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22.42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415290"/>
            <a:ext cx="324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22.25	</a:t>
            </a:r>
            <a:r>
              <a:rPr spc="-20"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5" dirty="0"/>
              <a:t>links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2429510"/>
            <a:ext cx="7175500" cy="16497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2792729"/>
            <a:ext cx="70739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The first </a:t>
            </a:r>
            <a:r>
              <a:rPr sz="3200" b="1" dirty="0">
                <a:latin typeface="Arial"/>
                <a:cs typeface="Arial"/>
              </a:rPr>
              <a:t>address </a:t>
            </a:r>
            <a:r>
              <a:rPr sz="3200" b="1" spc="-5" dirty="0">
                <a:latin typeface="Arial"/>
                <a:cs typeface="Arial"/>
              </a:rPr>
              <a:t>in the block </a:t>
            </a:r>
            <a:r>
              <a:rPr sz="3200" b="1" dirty="0">
                <a:latin typeface="Arial"/>
                <a:cs typeface="Arial"/>
              </a:rPr>
              <a:t>can be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found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by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setting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5" dirty="0">
                <a:latin typeface="Arial"/>
                <a:cs typeface="Arial"/>
              </a:rPr>
              <a:t> rightmost</a:t>
            </a:r>
            <a:endParaRPr sz="3200">
              <a:latin typeface="Arial"/>
              <a:cs typeface="Arial"/>
            </a:endParaRPr>
          </a:p>
          <a:p>
            <a:pPr marL="8255" algn="ctr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32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−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n</a:t>
            </a:r>
            <a:r>
              <a:rPr sz="3200" b="1" i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bits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0s.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21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3740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22.26	</a:t>
            </a:r>
            <a:r>
              <a:rPr spc="-5" dirty="0"/>
              <a:t>Point-to-point</a:t>
            </a:r>
            <a:r>
              <a:rPr spc="-50" dirty="0"/>
              <a:t> </a:t>
            </a:r>
            <a:r>
              <a:rPr spc="-5" dirty="0"/>
              <a:t>link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859" y="2884800"/>
            <a:ext cx="7829550" cy="106141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22.44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415290"/>
            <a:ext cx="327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22.27	</a:t>
            </a:r>
            <a:r>
              <a:rPr spc="-15" dirty="0"/>
              <a:t>Transient</a:t>
            </a:r>
            <a:r>
              <a:rPr spc="-60" dirty="0"/>
              <a:t> </a:t>
            </a:r>
            <a:r>
              <a:rPr spc="-5" dirty="0"/>
              <a:t>link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70" y="2419350"/>
            <a:ext cx="8583930" cy="18321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22.45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15290"/>
            <a:ext cx="275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22.28	</a:t>
            </a:r>
            <a:r>
              <a:rPr dirty="0"/>
              <a:t>Stub</a:t>
            </a:r>
            <a:r>
              <a:rPr spc="-90" dirty="0"/>
              <a:t> </a:t>
            </a:r>
            <a:r>
              <a:rPr spc="-5" dirty="0"/>
              <a:t>link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" y="2303779"/>
            <a:ext cx="8054340" cy="22311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22.46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810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22.29	</a:t>
            </a:r>
            <a:r>
              <a:rPr dirty="0"/>
              <a:t>Example</a:t>
            </a:r>
            <a:r>
              <a:rPr spc="-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spc="-5" dirty="0"/>
              <a:t>AS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dirty="0"/>
              <a:t>graphical</a:t>
            </a:r>
            <a:r>
              <a:rPr spc="-15" dirty="0"/>
              <a:t> </a:t>
            </a:r>
            <a:r>
              <a:rPr spc="-5" dirty="0"/>
              <a:t>representation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OSPF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669" y="1172210"/>
            <a:ext cx="6978777" cy="485419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22.47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50" y="415290"/>
            <a:ext cx="6304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22.30	</a:t>
            </a:r>
            <a:r>
              <a:rPr spc="-5" dirty="0"/>
              <a:t>Initial</a:t>
            </a:r>
            <a:r>
              <a:rPr spc="-15" dirty="0"/>
              <a:t> </a:t>
            </a:r>
            <a:r>
              <a:rPr spc="-5" dirty="0"/>
              <a:t>routing</a:t>
            </a:r>
            <a:r>
              <a:rPr spc="5" dirty="0"/>
              <a:t> </a:t>
            </a:r>
            <a:r>
              <a:rPr spc="-5" dirty="0"/>
              <a:t>tables</a:t>
            </a:r>
            <a:r>
              <a:rPr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path </a:t>
            </a:r>
            <a:r>
              <a:rPr spc="-5" dirty="0"/>
              <a:t>vector</a:t>
            </a:r>
            <a:r>
              <a:rPr spc="5" dirty="0"/>
              <a:t> </a:t>
            </a:r>
            <a:r>
              <a:rPr spc="-5" dirty="0"/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700" y="1223230"/>
            <a:ext cx="5905500" cy="46036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22.48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79" y="415290"/>
            <a:ext cx="668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22.31	</a:t>
            </a:r>
            <a:r>
              <a:rPr spc="-5" dirty="0"/>
              <a:t>Stabilized</a:t>
            </a:r>
            <a:r>
              <a:rPr dirty="0"/>
              <a:t> </a:t>
            </a:r>
            <a:r>
              <a:rPr spc="-5" dirty="0"/>
              <a:t>tables </a:t>
            </a:r>
            <a:r>
              <a:rPr dirty="0"/>
              <a:t>for</a:t>
            </a:r>
            <a:r>
              <a:rPr spc="5" dirty="0"/>
              <a:t> </a:t>
            </a:r>
            <a:r>
              <a:rPr spc="-5" dirty="0"/>
              <a:t>three </a:t>
            </a:r>
            <a:r>
              <a:rPr dirty="0"/>
              <a:t>autonomous</a:t>
            </a:r>
            <a:r>
              <a:rPr spc="-5" dirty="0"/>
              <a:t> systems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08" y="2014234"/>
            <a:ext cx="8530891" cy="28139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22.49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15290"/>
            <a:ext cx="551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22.32	</a:t>
            </a:r>
            <a:r>
              <a:rPr spc="-5" dirty="0"/>
              <a:t>Internal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external</a:t>
            </a:r>
            <a:r>
              <a:rPr spc="-15" dirty="0"/>
              <a:t> </a:t>
            </a:r>
            <a:r>
              <a:rPr dirty="0"/>
              <a:t>BGP</a:t>
            </a:r>
            <a:r>
              <a:rPr spc="-85" dirty="0"/>
              <a:t> </a:t>
            </a:r>
            <a:r>
              <a:rPr spc="-5" dirty="0"/>
              <a:t>sessions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369" y="2103120"/>
            <a:ext cx="6920230" cy="31546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22.50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900" y="440690"/>
            <a:ext cx="83413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22-4</a:t>
            </a:r>
            <a:r>
              <a:rPr sz="3200" i="0" spc="-70" dirty="0">
                <a:latin typeface="Times New Roman"/>
                <a:cs typeface="Times New Roman"/>
              </a:rPr>
              <a:t> </a:t>
            </a:r>
            <a:r>
              <a:rPr sz="3200" i="0" spc="95" dirty="0">
                <a:latin typeface="Times New Roman"/>
                <a:cs typeface="Times New Roman"/>
              </a:rPr>
              <a:t>MULTICASTROUTINGPROTOCOLS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270" y="1602740"/>
            <a:ext cx="80657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In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section,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spc="30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discuss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multicasting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multicast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routing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" y="46393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6070" y="4167504"/>
            <a:ext cx="4699635" cy="2022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indent="29209">
              <a:lnSpc>
                <a:spcPct val="105800"/>
              </a:lnSpc>
              <a:spcBef>
                <a:spcPts val="360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 this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 </a:t>
            </a:r>
            <a:r>
              <a:rPr sz="2800" b="1" i="1" spc="-6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Unicast, Multicast,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and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Broadcast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Applications</a:t>
            </a:r>
            <a:endParaRPr sz="2400">
              <a:latin typeface="Times New Roman"/>
              <a:cs typeface="Times New Roman"/>
            </a:endParaRPr>
          </a:p>
          <a:p>
            <a:pPr marL="12700" marR="2315845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Multicast</a:t>
            </a: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Routing </a:t>
            </a:r>
            <a:r>
              <a:rPr sz="2400" b="1" spc="-58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Routing</a:t>
            </a:r>
            <a:r>
              <a:rPr sz="2400" b="1" spc="-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Protocols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979" y="46240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22.51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15290"/>
            <a:ext cx="2941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22.33	</a:t>
            </a:r>
            <a:r>
              <a:rPr spc="-5" dirty="0"/>
              <a:t>Unicasting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068" y="2208836"/>
            <a:ext cx="7206931" cy="23631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22.52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4560" y="2792729"/>
            <a:ext cx="7204709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unicasting,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router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forwards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spc="-869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received </a:t>
            </a:r>
            <a:r>
              <a:rPr sz="3200" b="1" dirty="0">
                <a:latin typeface="Arial"/>
                <a:cs typeface="Arial"/>
              </a:rPr>
              <a:t>packet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through</a:t>
            </a:r>
            <a:endParaRPr sz="32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3200" b="1" spc="-5" dirty="0">
                <a:latin typeface="Arial"/>
                <a:cs typeface="Arial"/>
              </a:rPr>
              <a:t>only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one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its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interfaces.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145" cy="514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block of </a:t>
            </a:r>
            <a:r>
              <a:rPr sz="2800" b="1" i="1" spc="-5" dirty="0">
                <a:latin typeface="Times New Roman"/>
                <a:cs typeface="Times New Roman"/>
              </a:rPr>
              <a:t>addresses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granted </a:t>
            </a:r>
            <a:r>
              <a:rPr sz="2800" b="1" i="1" dirty="0">
                <a:latin typeface="Times New Roman"/>
                <a:cs typeface="Times New Roman"/>
              </a:rPr>
              <a:t>to a </a:t>
            </a:r>
            <a:r>
              <a:rPr sz="2800" b="1" i="1" spc="-5" dirty="0">
                <a:latin typeface="Times New Roman"/>
                <a:cs typeface="Times New Roman"/>
              </a:rPr>
              <a:t>small organization.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10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know that one of the </a:t>
            </a:r>
            <a:r>
              <a:rPr sz="2800" b="1" i="1" spc="-5" dirty="0">
                <a:latin typeface="Times New Roman"/>
                <a:cs typeface="Times New Roman"/>
              </a:rPr>
              <a:t>addresses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205.16.37.39/28.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What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dirty="0">
                <a:latin typeface="Times New Roman"/>
                <a:cs typeface="Times New Roman"/>
              </a:rPr>
              <a:t> address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block?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055370" marR="1044575" indent="-1042669">
              <a:lnSpc>
                <a:spcPct val="100000"/>
              </a:lnSpc>
              <a:tabLst>
                <a:tab pos="2706370" algn="l"/>
                <a:tab pos="4397375" algn="l"/>
                <a:tab pos="608838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binary representation </a:t>
            </a:r>
            <a:r>
              <a:rPr sz="2800" b="1" i="1" dirty="0">
                <a:latin typeface="Times New Roman"/>
                <a:cs typeface="Times New Roman"/>
              </a:rPr>
              <a:t>of the </a:t>
            </a:r>
            <a:r>
              <a:rPr sz="2800" b="1" i="1" spc="-5" dirty="0">
                <a:latin typeface="Times New Roman"/>
                <a:cs typeface="Times New Roman"/>
              </a:rPr>
              <a:t>given </a:t>
            </a:r>
            <a:r>
              <a:rPr sz="2800" b="1" i="1" dirty="0">
                <a:latin typeface="Times New Roman"/>
                <a:cs typeface="Times New Roman"/>
              </a:rPr>
              <a:t>address 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-16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01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010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01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100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991869" marR="1069975" indent="-979169">
              <a:lnSpc>
                <a:spcPct val="100000"/>
              </a:lnSpc>
              <a:tabLst>
                <a:tab pos="2730500" algn="l"/>
                <a:tab pos="4509770" algn="l"/>
                <a:tab pos="6200775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If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set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32−28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rightmost bits to 0, </a:t>
            </a:r>
            <a:r>
              <a:rPr sz="2800" b="1" i="1" spc="-5" dirty="0">
                <a:latin typeface="Times New Roman"/>
                <a:cs typeface="Times New Roman"/>
              </a:rPr>
              <a:t>we get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101	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</a:t>
            </a:r>
            <a:endParaRPr sz="2800">
              <a:latin typeface="Times New Roman"/>
              <a:cs typeface="Times New Roman"/>
            </a:endParaRPr>
          </a:p>
          <a:p>
            <a:pPr marL="3241675" marR="3315970" indent="820419">
              <a:lnSpc>
                <a:spcPct val="100000"/>
              </a:lnSpc>
            </a:pPr>
            <a:r>
              <a:rPr sz="2800" b="1" i="1" dirty="0">
                <a:latin typeface="Times New Roman"/>
                <a:cs typeface="Times New Roman"/>
              </a:rPr>
              <a:t>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5</a:t>
            </a:r>
            <a:r>
              <a:rPr sz="2800" b="1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6.37.3</a:t>
            </a:r>
            <a:r>
              <a:rPr sz="2800" b="1" i="1" spc="15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800" b="1" i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actually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block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shown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5" dirty="0">
                <a:latin typeface="Times New Roman"/>
                <a:cs typeface="Times New Roman"/>
              </a:rPr>
              <a:t> Figure </a:t>
            </a:r>
            <a:r>
              <a:rPr sz="2800" b="1" i="1" dirty="0">
                <a:latin typeface="Times New Roman"/>
                <a:cs typeface="Times New Roman"/>
              </a:rPr>
              <a:t>19.3.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22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19.6</a:t>
            </a:r>
            <a:endParaRPr sz="32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15290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22.34	</a:t>
            </a:r>
            <a:r>
              <a:rPr spc="-5" dirty="0"/>
              <a:t>Multicasting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502" y="1317914"/>
            <a:ext cx="6010217" cy="47775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22.54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4139" y="2792729"/>
            <a:ext cx="63055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0922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multicasting, </a:t>
            </a:r>
            <a:r>
              <a:rPr sz="3200" b="1" dirty="0">
                <a:latin typeface="Arial"/>
                <a:cs typeface="Arial"/>
              </a:rPr>
              <a:t>the </a:t>
            </a:r>
            <a:r>
              <a:rPr sz="3200" b="1" spc="-5" dirty="0">
                <a:latin typeface="Arial"/>
                <a:cs typeface="Arial"/>
              </a:rPr>
              <a:t>router may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forward </a:t>
            </a:r>
            <a:r>
              <a:rPr sz="3200" b="1" dirty="0">
                <a:latin typeface="Arial"/>
                <a:cs typeface="Arial"/>
              </a:rPr>
              <a:t>the </a:t>
            </a:r>
            <a:r>
              <a:rPr sz="3200" b="1" spc="-5" dirty="0">
                <a:latin typeface="Arial"/>
                <a:cs typeface="Arial"/>
              </a:rPr>
              <a:t>received </a:t>
            </a:r>
            <a:r>
              <a:rPr sz="3200" b="1" dirty="0">
                <a:latin typeface="Arial"/>
                <a:cs typeface="Arial"/>
              </a:rPr>
              <a:t>packet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through </a:t>
            </a:r>
            <a:r>
              <a:rPr sz="3200" b="1" dirty="0">
                <a:latin typeface="Arial"/>
                <a:cs typeface="Arial"/>
              </a:rPr>
              <a:t>several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its interfaces.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22.55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7620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186690"/>
            <a:ext cx="5939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22.35	</a:t>
            </a:r>
            <a:r>
              <a:rPr spc="-5" dirty="0"/>
              <a:t>Multicasting versus multiple unicasting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129030"/>
            <a:ext cx="3757929" cy="48844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22.56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2156460"/>
            <a:chOff x="458469" y="2758439"/>
            <a:chExt cx="8153400" cy="2156460"/>
          </a:xfrm>
        </p:grpSpPr>
        <p:sp>
          <p:nvSpPr>
            <p:cNvPr id="4" name="object 4"/>
            <p:cNvSpPr/>
            <p:nvPr/>
          </p:nvSpPr>
          <p:spPr>
            <a:xfrm>
              <a:off x="458469" y="4876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2043430"/>
            </a:xfrm>
            <a:custGeom>
              <a:avLst/>
              <a:gdLst/>
              <a:ahLst/>
              <a:cxnLst/>
              <a:rect l="l" t="t" r="r" b="b"/>
              <a:pathLst>
                <a:path w="8077200" h="2043429">
                  <a:moveTo>
                    <a:pt x="8077200" y="0"/>
                  </a:moveTo>
                  <a:lnTo>
                    <a:pt x="0" y="0"/>
                  </a:lnTo>
                  <a:lnTo>
                    <a:pt x="0" y="2043430"/>
                  </a:lnTo>
                  <a:lnTo>
                    <a:pt x="4038600" y="2043430"/>
                  </a:lnTo>
                  <a:lnTo>
                    <a:pt x="8077200" y="204343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10310" y="2792729"/>
            <a:ext cx="663765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Emulation of multicasting through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multiple </a:t>
            </a:r>
            <a:r>
              <a:rPr sz="3200" b="1" dirty="0">
                <a:latin typeface="Arial"/>
                <a:cs typeface="Arial"/>
              </a:rPr>
              <a:t>unicasting </a:t>
            </a:r>
            <a:r>
              <a:rPr sz="3200" b="1" spc="-5" dirty="0">
                <a:latin typeface="Arial"/>
                <a:cs typeface="Arial"/>
              </a:rPr>
              <a:t>is not efficient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and </a:t>
            </a:r>
            <a:r>
              <a:rPr sz="3200" b="1" spc="-5" dirty="0">
                <a:latin typeface="Arial"/>
                <a:cs typeface="Arial"/>
              </a:rPr>
              <a:t>may </a:t>
            </a:r>
            <a:r>
              <a:rPr sz="3200" b="1" dirty="0">
                <a:latin typeface="Arial"/>
                <a:cs typeface="Arial"/>
              </a:rPr>
              <a:t>create </a:t>
            </a:r>
            <a:r>
              <a:rPr sz="3200" b="1" spc="-5" dirty="0">
                <a:latin typeface="Arial"/>
                <a:cs typeface="Arial"/>
              </a:rPr>
              <a:t>long </a:t>
            </a:r>
            <a:r>
              <a:rPr sz="3200" b="1" dirty="0">
                <a:latin typeface="Arial"/>
                <a:cs typeface="Arial"/>
              </a:rPr>
              <a:t>delays,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particularly with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large group.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22.57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2156460"/>
            <a:chOff x="458469" y="2758439"/>
            <a:chExt cx="8153400" cy="2156460"/>
          </a:xfrm>
        </p:grpSpPr>
        <p:sp>
          <p:nvSpPr>
            <p:cNvPr id="4" name="object 4"/>
            <p:cNvSpPr/>
            <p:nvPr/>
          </p:nvSpPr>
          <p:spPr>
            <a:xfrm>
              <a:off x="458469" y="4876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2043430"/>
            </a:xfrm>
            <a:custGeom>
              <a:avLst/>
              <a:gdLst/>
              <a:ahLst/>
              <a:cxnLst/>
              <a:rect l="l" t="t" r="r" b="b"/>
              <a:pathLst>
                <a:path w="8077200" h="2043429">
                  <a:moveTo>
                    <a:pt x="8077200" y="0"/>
                  </a:moveTo>
                  <a:lnTo>
                    <a:pt x="0" y="0"/>
                  </a:lnTo>
                  <a:lnTo>
                    <a:pt x="0" y="2043430"/>
                  </a:lnTo>
                  <a:lnTo>
                    <a:pt x="4038600" y="2043430"/>
                  </a:lnTo>
                  <a:lnTo>
                    <a:pt x="8077200" y="204343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2792729"/>
            <a:ext cx="706945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</a:t>
            </a:r>
            <a:r>
              <a:rPr sz="3200" b="1" dirty="0">
                <a:latin typeface="Arial"/>
                <a:cs typeface="Arial"/>
              </a:rPr>
              <a:t>unicast </a:t>
            </a:r>
            <a:r>
              <a:rPr sz="3200" b="1" spc="-5" dirty="0">
                <a:latin typeface="Arial"/>
                <a:cs typeface="Arial"/>
              </a:rPr>
              <a:t>routing, </a:t>
            </a: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5" dirty="0">
                <a:latin typeface="Arial"/>
                <a:cs typeface="Arial"/>
              </a:rPr>
              <a:t>router in the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domain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has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table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that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defines</a:t>
            </a:r>
            <a:endParaRPr sz="3200">
              <a:latin typeface="Arial"/>
              <a:cs typeface="Arial"/>
            </a:endParaRPr>
          </a:p>
          <a:p>
            <a:pPr marL="519430" marR="511809" algn="ctr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shortest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path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tree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possible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destinations.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22.58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5591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22.36	</a:t>
            </a:r>
            <a:r>
              <a:rPr spc="-5" dirty="0"/>
              <a:t>Shortest</a:t>
            </a:r>
            <a:r>
              <a:rPr dirty="0"/>
              <a:t> path</a:t>
            </a:r>
            <a:r>
              <a:rPr spc="5" dirty="0"/>
              <a:t> </a:t>
            </a:r>
            <a:r>
              <a:rPr spc="-10" dirty="0"/>
              <a:t>tree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5" dirty="0"/>
              <a:t>unicast</a:t>
            </a:r>
            <a:r>
              <a:rPr dirty="0"/>
              <a:t> </a:t>
            </a:r>
            <a:r>
              <a:rPr spc="-5" dirty="0"/>
              <a:t>routing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576" y="1478432"/>
            <a:ext cx="7730342" cy="43988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22.59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3469" y="2792729"/>
            <a:ext cx="687197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4090" marR="88900" indent="-88138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multicast routing, </a:t>
            </a: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5" dirty="0">
                <a:latin typeface="Arial"/>
                <a:cs typeface="Arial"/>
              </a:rPr>
              <a:t>involved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router </a:t>
            </a:r>
            <a:r>
              <a:rPr sz="3200" b="1" dirty="0">
                <a:latin typeface="Arial"/>
                <a:cs typeface="Arial"/>
              </a:rPr>
              <a:t>needs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construct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shortest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path </a:t>
            </a:r>
            <a:r>
              <a:rPr sz="3200" b="1" dirty="0">
                <a:latin typeface="Arial"/>
                <a:cs typeface="Arial"/>
              </a:rPr>
              <a:t>tree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for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each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group.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22.60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415290"/>
            <a:ext cx="472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22.37	</a:t>
            </a:r>
            <a:r>
              <a:rPr spc="-5" dirty="0"/>
              <a:t>Source-based</a:t>
            </a:r>
            <a:r>
              <a:rPr dirty="0"/>
              <a:t> </a:t>
            </a:r>
            <a:r>
              <a:rPr spc="-5" dirty="0"/>
              <a:t>tree</a:t>
            </a:r>
            <a:r>
              <a:rPr spc="-10" dirty="0"/>
              <a:t> </a:t>
            </a:r>
            <a:r>
              <a:rPr dirty="0"/>
              <a:t>approach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273" y="1636086"/>
            <a:ext cx="7130730" cy="37471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22.61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5950" y="2792729"/>
            <a:ext cx="78212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 the </a:t>
            </a:r>
            <a:r>
              <a:rPr sz="3200" b="1" dirty="0">
                <a:latin typeface="Arial"/>
                <a:cs typeface="Arial"/>
              </a:rPr>
              <a:t>source-based </a:t>
            </a:r>
            <a:r>
              <a:rPr sz="3200" b="1" spc="-5" dirty="0">
                <a:latin typeface="Arial"/>
                <a:cs typeface="Arial"/>
              </a:rPr>
              <a:t>tree approach, </a:t>
            </a: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router </a:t>
            </a:r>
            <a:r>
              <a:rPr sz="3200" b="1" dirty="0">
                <a:latin typeface="Arial"/>
                <a:cs typeface="Arial"/>
              </a:rPr>
              <a:t>needs </a:t>
            </a:r>
            <a:r>
              <a:rPr sz="3200" b="1" spc="-5" dirty="0">
                <a:latin typeface="Arial"/>
                <a:cs typeface="Arial"/>
              </a:rPr>
              <a:t>to </a:t>
            </a:r>
            <a:r>
              <a:rPr sz="3200" b="1" dirty="0">
                <a:latin typeface="Arial"/>
                <a:cs typeface="Arial"/>
              </a:rPr>
              <a:t>have </a:t>
            </a:r>
            <a:r>
              <a:rPr sz="3200" b="1" spc="-5" dirty="0">
                <a:latin typeface="Arial"/>
                <a:cs typeface="Arial"/>
              </a:rPr>
              <a:t>one shortest path </a:t>
            </a:r>
            <a:r>
              <a:rPr sz="3200" b="1" dirty="0">
                <a:latin typeface="Arial"/>
                <a:cs typeface="Arial"/>
              </a:rPr>
              <a:t> tree</a:t>
            </a:r>
            <a:r>
              <a:rPr sz="3200" b="1" spc="-5" dirty="0">
                <a:latin typeface="Arial"/>
                <a:cs typeface="Arial"/>
              </a:rPr>
              <a:t> for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each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group.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22.62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478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22.38	</a:t>
            </a:r>
            <a:r>
              <a:rPr dirty="0"/>
              <a:t>Group-shared</a:t>
            </a:r>
            <a:r>
              <a:rPr spc="-30" dirty="0"/>
              <a:t> </a:t>
            </a:r>
            <a:r>
              <a:rPr spc="-5" dirty="0"/>
              <a:t>tree</a:t>
            </a:r>
            <a:r>
              <a:rPr spc="-40" dirty="0"/>
              <a:t> </a:t>
            </a:r>
            <a:r>
              <a:rPr dirty="0"/>
              <a:t>approach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40" y="1093790"/>
            <a:ext cx="7752394" cy="49609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3619" y="2792729"/>
            <a:ext cx="70065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last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block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can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found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by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setting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5" dirty="0">
                <a:latin typeface="Arial"/>
                <a:cs typeface="Arial"/>
              </a:rPr>
              <a:t> rightmost</a:t>
            </a:r>
            <a:endParaRPr sz="32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32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−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bits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1s.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23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2156460"/>
            <a:chOff x="458469" y="2758439"/>
            <a:chExt cx="8153400" cy="2156460"/>
          </a:xfrm>
        </p:grpSpPr>
        <p:sp>
          <p:nvSpPr>
            <p:cNvPr id="4" name="object 4"/>
            <p:cNvSpPr/>
            <p:nvPr/>
          </p:nvSpPr>
          <p:spPr>
            <a:xfrm>
              <a:off x="458469" y="48768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2043430"/>
            </a:xfrm>
            <a:custGeom>
              <a:avLst/>
              <a:gdLst/>
              <a:ahLst/>
              <a:cxnLst/>
              <a:rect l="l" t="t" r="r" b="b"/>
              <a:pathLst>
                <a:path w="8077200" h="2043429">
                  <a:moveTo>
                    <a:pt x="8077200" y="0"/>
                  </a:moveTo>
                  <a:lnTo>
                    <a:pt x="0" y="0"/>
                  </a:lnTo>
                  <a:lnTo>
                    <a:pt x="0" y="2043430"/>
                  </a:lnTo>
                  <a:lnTo>
                    <a:pt x="4038600" y="2043430"/>
                  </a:lnTo>
                  <a:lnTo>
                    <a:pt x="8077200" y="204343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5640" y="2792729"/>
            <a:ext cx="770382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group-shared tree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approach,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only </a:t>
            </a:r>
            <a:r>
              <a:rPr sz="3200" b="1" spc="-869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core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30" dirty="0">
                <a:latin typeface="Arial"/>
                <a:cs typeface="Arial"/>
              </a:rPr>
              <a:t>router,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which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has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shortest </a:t>
            </a:r>
            <a:r>
              <a:rPr sz="3200" b="1" dirty="0">
                <a:latin typeface="Arial"/>
                <a:cs typeface="Arial"/>
              </a:rPr>
              <a:t> path </a:t>
            </a:r>
            <a:r>
              <a:rPr sz="3200" b="1" spc="-5" dirty="0">
                <a:latin typeface="Arial"/>
                <a:cs typeface="Arial"/>
              </a:rPr>
              <a:t>tree for </a:t>
            </a: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5" dirty="0">
                <a:latin typeface="Arial"/>
                <a:cs typeface="Arial"/>
              </a:rPr>
              <a:t>group, is involved in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multicasting.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22.64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79" y="415290"/>
            <a:ext cx="618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22.39	</a:t>
            </a:r>
            <a:r>
              <a:rPr spc="-25" dirty="0"/>
              <a:t>Taxonomy</a:t>
            </a:r>
            <a:r>
              <a:rPr spc="-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common </a:t>
            </a:r>
            <a:r>
              <a:rPr spc="-5" dirty="0"/>
              <a:t>multicast</a:t>
            </a:r>
            <a:r>
              <a:rPr spc="-10" dirty="0"/>
              <a:t> </a:t>
            </a:r>
            <a:r>
              <a:rPr spc="-5" dirty="0"/>
              <a:t>protocols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855" y="1981200"/>
            <a:ext cx="8059144" cy="27101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22.65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59180" y="2792729"/>
            <a:ext cx="69354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8975" marR="5080" indent="-67691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Multicast link </a:t>
            </a:r>
            <a:r>
              <a:rPr sz="3200" b="1" dirty="0">
                <a:latin typeface="Arial"/>
                <a:cs typeface="Arial"/>
              </a:rPr>
              <a:t>state </a:t>
            </a:r>
            <a:r>
              <a:rPr sz="3200" b="1" spc="-5" dirty="0">
                <a:latin typeface="Arial"/>
                <a:cs typeface="Arial"/>
              </a:rPr>
              <a:t>routing </a:t>
            </a:r>
            <a:r>
              <a:rPr sz="3200" b="1" dirty="0">
                <a:latin typeface="Arial"/>
                <a:cs typeface="Arial"/>
              </a:rPr>
              <a:t>uses the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source-based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tree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approach.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22.66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3810" y="2792729"/>
            <a:ext cx="65093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5080" indent="-4064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Flooding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broadcasts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packets,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but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creates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loops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systems.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22.67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9560" y="2792729"/>
            <a:ext cx="58261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7620" marR="5080" indent="-126492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RPF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eliminates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loop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flooding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process.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22.68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5112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22.40	</a:t>
            </a:r>
            <a:r>
              <a:rPr spc="-5" dirty="0"/>
              <a:t>Reverse</a:t>
            </a:r>
            <a:r>
              <a:rPr spc="-15" dirty="0"/>
              <a:t> </a:t>
            </a:r>
            <a:r>
              <a:rPr dirty="0"/>
              <a:t>path</a:t>
            </a:r>
            <a:r>
              <a:rPr spc="-10" dirty="0"/>
              <a:t> </a:t>
            </a:r>
            <a:r>
              <a:rPr spc="-5" dirty="0"/>
              <a:t>forwarding</a:t>
            </a:r>
            <a:r>
              <a:rPr spc="-10" dirty="0"/>
              <a:t> </a:t>
            </a:r>
            <a:r>
              <a:rPr dirty="0"/>
              <a:t>(RPF)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" y="1159579"/>
            <a:ext cx="8763000" cy="5126990"/>
            <a:chOff x="152400" y="1159579"/>
            <a:chExt cx="8763000" cy="5126990"/>
          </a:xfrm>
        </p:grpSpPr>
        <p:sp>
          <p:nvSpPr>
            <p:cNvPr id="6" name="object 6"/>
            <p:cNvSpPr/>
            <p:nvPr/>
          </p:nvSpPr>
          <p:spPr>
            <a:xfrm>
              <a:off x="152400" y="6248400"/>
              <a:ext cx="8763000" cy="0"/>
            </a:xfrm>
            <a:custGeom>
              <a:avLst/>
              <a:gdLst/>
              <a:ahLst/>
              <a:cxnLst/>
              <a:rect l="l" t="t" r="r" b="b"/>
              <a:pathLst>
                <a:path w="8763000">
                  <a:moveTo>
                    <a:pt x="0" y="0"/>
                  </a:moveTo>
                  <a:lnTo>
                    <a:pt x="8763000" y="0"/>
                  </a:lnTo>
                </a:path>
              </a:pathLst>
            </a:custGeom>
            <a:ln w="761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9525" y="1159579"/>
              <a:ext cx="5579819" cy="50126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22.69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415290"/>
            <a:ext cx="37611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22.41	</a:t>
            </a:r>
            <a:r>
              <a:rPr spc="-5" dirty="0"/>
              <a:t>Problem</a:t>
            </a:r>
            <a:r>
              <a:rPr spc="-35" dirty="0"/>
              <a:t> </a:t>
            </a:r>
            <a:r>
              <a:rPr spc="-5" dirty="0"/>
              <a:t>with</a:t>
            </a:r>
            <a:r>
              <a:rPr spc="-30" dirty="0"/>
              <a:t> </a:t>
            </a:r>
            <a:r>
              <a:rPr dirty="0"/>
              <a:t>RPF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119" y="1846579"/>
            <a:ext cx="7752080" cy="3182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22.70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590" y="415290"/>
            <a:ext cx="359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22.42	</a:t>
            </a:r>
            <a:r>
              <a:rPr dirty="0"/>
              <a:t>RPF</a:t>
            </a:r>
            <a:r>
              <a:rPr spc="-100" dirty="0"/>
              <a:t> </a:t>
            </a:r>
            <a:r>
              <a:rPr spc="-40" dirty="0"/>
              <a:t>Versus</a:t>
            </a:r>
            <a:r>
              <a:rPr spc="-55" dirty="0"/>
              <a:t> </a:t>
            </a:r>
            <a:r>
              <a:rPr spc="-5" dirty="0"/>
              <a:t>RPB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620" y="2353310"/>
            <a:ext cx="8501380" cy="25511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22.71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133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8768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225039"/>
            <a:ext cx="8077200" cy="2531110"/>
          </a:xfrm>
          <a:custGeom>
            <a:avLst/>
            <a:gdLst/>
            <a:ahLst/>
            <a:cxnLst/>
            <a:rect l="l" t="t" r="r" b="b"/>
            <a:pathLst>
              <a:path w="8077200" h="2531110">
                <a:moveTo>
                  <a:pt x="8077200" y="0"/>
                </a:moveTo>
                <a:lnTo>
                  <a:pt x="0" y="0"/>
                </a:lnTo>
                <a:lnTo>
                  <a:pt x="0" y="2531110"/>
                </a:lnTo>
                <a:lnTo>
                  <a:pt x="4038600" y="2531110"/>
                </a:lnTo>
                <a:lnTo>
                  <a:pt x="8077200" y="253111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4200" y="2259329"/>
            <a:ext cx="7887334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RPB creates a </a:t>
            </a:r>
            <a:r>
              <a:rPr sz="3200" b="1" spc="-5" dirty="0">
                <a:latin typeface="Arial"/>
                <a:cs typeface="Arial"/>
              </a:rPr>
              <a:t>shortest </a:t>
            </a:r>
            <a:r>
              <a:rPr sz="3200" b="1" dirty="0">
                <a:latin typeface="Arial"/>
                <a:cs typeface="Arial"/>
              </a:rPr>
              <a:t>path broadcast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tree from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source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each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destination.</a:t>
            </a:r>
            <a:endParaRPr sz="3200">
              <a:latin typeface="Arial"/>
              <a:cs typeface="Arial"/>
            </a:endParaRPr>
          </a:p>
          <a:p>
            <a:pPr marL="587375" marR="581660" algn="ctr">
              <a:lnSpc>
                <a:spcPct val="100000"/>
              </a:lnSpc>
            </a:pPr>
            <a:r>
              <a:rPr sz="3200" b="1" spc="-5" dirty="0">
                <a:latin typeface="Arial"/>
                <a:cs typeface="Arial"/>
              </a:rPr>
              <a:t>It guarantees </a:t>
            </a:r>
            <a:r>
              <a:rPr sz="3200" b="1" dirty="0">
                <a:latin typeface="Arial"/>
                <a:cs typeface="Arial"/>
              </a:rPr>
              <a:t>that each </a:t>
            </a:r>
            <a:r>
              <a:rPr sz="3200" b="1" spc="-5" dirty="0">
                <a:latin typeface="Arial"/>
                <a:cs typeface="Arial"/>
              </a:rPr>
              <a:t>destination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receives one </a:t>
            </a:r>
            <a:r>
              <a:rPr sz="3200" b="1" dirty="0">
                <a:latin typeface="Arial"/>
                <a:cs typeface="Arial"/>
              </a:rPr>
              <a:t>and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only one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copy</a:t>
            </a:r>
            <a:endParaRPr sz="3200">
              <a:latin typeface="Arial"/>
              <a:cs typeface="Arial"/>
            </a:endParaRPr>
          </a:p>
          <a:p>
            <a:pPr marL="7620" algn="ctr">
              <a:lnSpc>
                <a:spcPts val="3829"/>
              </a:lnSpc>
            </a:pP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packet.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14820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22.72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1320" y="415290"/>
            <a:ext cx="401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22.43	</a:t>
            </a:r>
            <a:r>
              <a:rPr spc="-70" dirty="0"/>
              <a:t>RPF,</a:t>
            </a:r>
            <a:r>
              <a:rPr spc="-20" dirty="0"/>
              <a:t> </a:t>
            </a:r>
            <a:r>
              <a:rPr spc="-5" dirty="0"/>
              <a:t>RPB,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RPM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80" y="1294130"/>
            <a:ext cx="7380467" cy="45717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7619365" cy="429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Find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last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block in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Example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19.6.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922019" marR="5080" indent="-909319">
              <a:lnSpc>
                <a:spcPct val="100000"/>
              </a:lnSpc>
              <a:tabLst>
                <a:tab pos="2660650" algn="l"/>
                <a:tab pos="4439920" algn="l"/>
                <a:tab pos="621982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binary representation </a:t>
            </a:r>
            <a:r>
              <a:rPr sz="2800" b="1" i="1" dirty="0">
                <a:latin typeface="Times New Roman"/>
                <a:cs typeface="Times New Roman"/>
              </a:rPr>
              <a:t>of the </a:t>
            </a:r>
            <a:r>
              <a:rPr sz="2800" b="1" i="1" spc="-5" dirty="0">
                <a:latin typeface="Times New Roman"/>
                <a:cs typeface="Times New Roman"/>
              </a:rPr>
              <a:t>given </a:t>
            </a:r>
            <a:r>
              <a:rPr sz="2800" b="1" i="1" dirty="0">
                <a:latin typeface="Times New Roman"/>
                <a:cs typeface="Times New Roman"/>
              </a:rPr>
              <a:t>address 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</a:t>
            </a:r>
            <a:r>
              <a:rPr sz="2800" b="1" i="1" spc="-15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	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01	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10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spc="-16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spc="-140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284605" marR="455930" indent="-127254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If we </a:t>
            </a:r>
            <a:r>
              <a:rPr sz="2800" b="1" i="1" spc="-10" dirty="0">
                <a:latin typeface="Times New Roman"/>
                <a:cs typeface="Times New Roman"/>
              </a:rPr>
              <a:t>set </a:t>
            </a:r>
            <a:r>
              <a:rPr sz="2800" b="1" i="1" dirty="0">
                <a:latin typeface="Times New Roman"/>
                <a:cs typeface="Times New Roman"/>
              </a:rPr>
              <a:t>32 − 28 </a:t>
            </a:r>
            <a:r>
              <a:rPr sz="2800" b="1" i="1" spc="-5" dirty="0">
                <a:latin typeface="Times New Roman"/>
                <a:cs typeface="Times New Roman"/>
              </a:rPr>
              <a:t>rightmost </a:t>
            </a:r>
            <a:r>
              <a:rPr sz="2800" b="1" i="1" dirty="0">
                <a:latin typeface="Times New Roman"/>
                <a:cs typeface="Times New Roman"/>
              </a:rPr>
              <a:t>bits to 1, </a:t>
            </a:r>
            <a:r>
              <a:rPr sz="2800" b="1" i="1" spc="-5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get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40" dirty="0">
                <a:solidFill>
                  <a:srgbClr val="3333CC"/>
                </a:solidFill>
                <a:latin typeface="Times New Roman"/>
                <a:cs typeface="Times New Roman"/>
              </a:rPr>
              <a:t>11001101</a:t>
            </a:r>
            <a:r>
              <a:rPr sz="2800" b="1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00010000</a:t>
            </a:r>
            <a:r>
              <a:rPr sz="2800" b="1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00100101</a:t>
            </a:r>
            <a:r>
              <a:rPr sz="2800" b="1" i="1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spc="-60" dirty="0">
                <a:solidFill>
                  <a:srgbClr val="3333CC"/>
                </a:solidFill>
                <a:latin typeface="Times New Roman"/>
                <a:cs typeface="Times New Roman"/>
              </a:rPr>
              <a:t>00101111</a:t>
            </a:r>
            <a:endParaRPr sz="2800">
              <a:latin typeface="Times New Roman"/>
              <a:cs typeface="Times New Roman"/>
            </a:endParaRPr>
          </a:p>
          <a:p>
            <a:pPr marL="3330575" marR="2411095" indent="731520">
              <a:lnSpc>
                <a:spcPct val="100000"/>
              </a:lnSpc>
            </a:pPr>
            <a:r>
              <a:rPr sz="2800" b="1" i="1" dirty="0">
                <a:latin typeface="Times New Roman"/>
                <a:cs typeface="Times New Roman"/>
              </a:rPr>
              <a:t>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5.16.3</a:t>
            </a:r>
            <a:r>
              <a:rPr sz="2800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7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.47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actually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block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shown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5" dirty="0">
                <a:latin typeface="Times New Roman"/>
                <a:cs typeface="Times New Roman"/>
              </a:rPr>
              <a:t> Figure </a:t>
            </a:r>
            <a:r>
              <a:rPr sz="2800" b="1" i="1" dirty="0">
                <a:latin typeface="Times New Roman"/>
                <a:cs typeface="Times New Roman"/>
              </a:rPr>
              <a:t>19.3.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24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19.7</a:t>
            </a:r>
            <a:endParaRPr sz="320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133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225039"/>
            <a:ext cx="8153400" cy="2156460"/>
            <a:chOff x="458469" y="2225039"/>
            <a:chExt cx="8153400" cy="2156460"/>
          </a:xfrm>
        </p:grpSpPr>
        <p:sp>
          <p:nvSpPr>
            <p:cNvPr id="4" name="object 4"/>
            <p:cNvSpPr/>
            <p:nvPr/>
          </p:nvSpPr>
          <p:spPr>
            <a:xfrm>
              <a:off x="458469" y="43434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225039"/>
              <a:ext cx="8077200" cy="2043430"/>
            </a:xfrm>
            <a:custGeom>
              <a:avLst/>
              <a:gdLst/>
              <a:ahLst/>
              <a:cxnLst/>
              <a:rect l="l" t="t" r="r" b="b"/>
              <a:pathLst>
                <a:path w="8077200" h="2043429">
                  <a:moveTo>
                    <a:pt x="8077200" y="0"/>
                  </a:moveTo>
                  <a:lnTo>
                    <a:pt x="0" y="0"/>
                  </a:lnTo>
                  <a:lnTo>
                    <a:pt x="0" y="2043430"/>
                  </a:lnTo>
                  <a:lnTo>
                    <a:pt x="4038600" y="2043430"/>
                  </a:lnTo>
                  <a:lnTo>
                    <a:pt x="8077200" y="204343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8190" y="2259329"/>
            <a:ext cx="7543165" cy="197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RPM </a:t>
            </a:r>
            <a:r>
              <a:rPr sz="3200" b="1" spc="-5" dirty="0">
                <a:latin typeface="Arial"/>
                <a:cs typeface="Arial"/>
              </a:rPr>
              <a:t>adds pruning and grafting </a:t>
            </a:r>
            <a:r>
              <a:rPr sz="3200" b="1" dirty="0">
                <a:latin typeface="Arial"/>
                <a:cs typeface="Arial"/>
              </a:rPr>
              <a:t>to RPB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5" dirty="0">
                <a:latin typeface="Arial"/>
                <a:cs typeface="Arial"/>
              </a:rPr>
              <a:t> create</a:t>
            </a:r>
            <a:r>
              <a:rPr sz="3200" b="1" dirty="0">
                <a:latin typeface="Arial"/>
                <a:cs typeface="Arial"/>
              </a:rPr>
              <a:t> a </a:t>
            </a:r>
            <a:r>
              <a:rPr sz="3200" b="1" spc="-5" dirty="0">
                <a:latin typeface="Arial"/>
                <a:cs typeface="Arial"/>
              </a:rPr>
              <a:t>multicast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shortest</a:t>
            </a:r>
            <a:endParaRPr sz="3200">
              <a:latin typeface="Arial"/>
              <a:cs typeface="Arial"/>
            </a:endParaRPr>
          </a:p>
          <a:p>
            <a:pPr marL="675005" marR="671195" algn="ctr">
              <a:lnSpc>
                <a:spcPct val="100000"/>
              </a:lnSpc>
            </a:pPr>
            <a:r>
              <a:rPr sz="3200" b="1" spc="-5" dirty="0">
                <a:latin typeface="Arial"/>
                <a:cs typeface="Arial"/>
              </a:rPr>
              <a:t>path tree that supports dynamic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membership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changes.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14820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22.74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6193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22.44	</a:t>
            </a:r>
            <a:r>
              <a:rPr dirty="0"/>
              <a:t>Group-shared </a:t>
            </a:r>
            <a:r>
              <a:rPr spc="-5" dirty="0"/>
              <a:t>tree</a:t>
            </a:r>
            <a:r>
              <a:rPr dirty="0"/>
              <a:t> </a:t>
            </a:r>
            <a:r>
              <a:rPr spc="-10" dirty="0"/>
              <a:t>with</a:t>
            </a:r>
            <a:r>
              <a:rPr dirty="0"/>
              <a:t> </a:t>
            </a:r>
            <a:r>
              <a:rPr spc="-5" dirty="0"/>
              <a:t>rendezvous</a:t>
            </a:r>
            <a:r>
              <a:rPr dirty="0"/>
              <a:t> </a:t>
            </a:r>
            <a:r>
              <a:rPr spc="-5" dirty="0"/>
              <a:t>router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" y="1256887"/>
            <a:ext cx="7056120" cy="46867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22.75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79" y="415290"/>
            <a:ext cx="72174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22.45	</a:t>
            </a:r>
            <a:r>
              <a:rPr dirty="0"/>
              <a:t>Sending a </a:t>
            </a:r>
            <a:r>
              <a:rPr spc="-5" dirty="0"/>
              <a:t>multicast</a:t>
            </a:r>
            <a:r>
              <a:rPr spc="-15" dirty="0"/>
              <a:t> </a:t>
            </a:r>
            <a:r>
              <a:rPr dirty="0"/>
              <a:t>packet</a:t>
            </a:r>
            <a:r>
              <a:rPr spc="-15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rendezvous</a:t>
            </a:r>
            <a:r>
              <a:rPr spc="-10" dirty="0"/>
              <a:t> </a:t>
            </a:r>
            <a:r>
              <a:rPr spc="-5" dirty="0"/>
              <a:t>router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303" y="1197965"/>
            <a:ext cx="5900096" cy="474022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22.76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2098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953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301239"/>
            <a:ext cx="8077200" cy="2531110"/>
          </a:xfrm>
          <a:custGeom>
            <a:avLst/>
            <a:gdLst/>
            <a:ahLst/>
            <a:cxnLst/>
            <a:rect l="l" t="t" r="r" b="b"/>
            <a:pathLst>
              <a:path w="8077200" h="2531110">
                <a:moveTo>
                  <a:pt x="8077200" y="0"/>
                </a:moveTo>
                <a:lnTo>
                  <a:pt x="0" y="0"/>
                </a:lnTo>
                <a:lnTo>
                  <a:pt x="0" y="2531110"/>
                </a:lnTo>
                <a:lnTo>
                  <a:pt x="4038600" y="2531110"/>
                </a:lnTo>
                <a:lnTo>
                  <a:pt x="8077200" y="253111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" y="2335529"/>
            <a:ext cx="747966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90" dirty="0">
                <a:latin typeface="Arial"/>
                <a:cs typeface="Arial"/>
              </a:rPr>
              <a:t>CBT,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source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sends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multicast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packet (encapsulated </a:t>
            </a:r>
            <a:r>
              <a:rPr sz="3200" b="1" spc="-5" dirty="0">
                <a:latin typeface="Arial"/>
                <a:cs typeface="Arial"/>
              </a:rPr>
              <a:t>in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5" dirty="0">
                <a:latin typeface="Arial"/>
                <a:cs typeface="Arial"/>
              </a:rPr>
              <a:t>unicast </a:t>
            </a:r>
            <a:r>
              <a:rPr sz="3200" b="1" dirty="0">
                <a:latin typeface="Arial"/>
                <a:cs typeface="Arial"/>
              </a:rPr>
              <a:t> packet) to the </a:t>
            </a:r>
            <a:r>
              <a:rPr sz="3200" b="1" spc="-5" dirty="0">
                <a:latin typeface="Arial"/>
                <a:cs typeface="Arial"/>
              </a:rPr>
              <a:t>core </a:t>
            </a:r>
            <a:r>
              <a:rPr sz="3200" b="1" spc="-30" dirty="0">
                <a:latin typeface="Arial"/>
                <a:cs typeface="Arial"/>
              </a:rPr>
              <a:t>router. </a:t>
            </a:r>
            <a:r>
              <a:rPr sz="3200" b="1" spc="-5" dirty="0">
                <a:latin typeface="Arial"/>
                <a:cs typeface="Arial"/>
              </a:rPr>
              <a:t>The core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router decapsulates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packet</a:t>
            </a:r>
            <a:r>
              <a:rPr sz="3200" b="1" spc="-5" dirty="0">
                <a:latin typeface="Arial"/>
                <a:cs typeface="Arial"/>
              </a:rPr>
              <a:t> and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forwards it </a:t>
            </a: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all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interested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interfaces.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15582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22.77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4730" y="2792729"/>
            <a:ext cx="70243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4535" marR="5080" indent="-71247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PIM-DM is </a:t>
            </a:r>
            <a:r>
              <a:rPr sz="3200" b="1" dirty="0">
                <a:latin typeface="Arial"/>
                <a:cs typeface="Arial"/>
              </a:rPr>
              <a:t>used </a:t>
            </a:r>
            <a:r>
              <a:rPr sz="3200" b="1" spc="-5" dirty="0">
                <a:latin typeface="Arial"/>
                <a:cs typeface="Arial"/>
              </a:rPr>
              <a:t>in </a:t>
            </a:r>
            <a:r>
              <a:rPr sz="3200" b="1" dirty="0">
                <a:latin typeface="Arial"/>
                <a:cs typeface="Arial"/>
              </a:rPr>
              <a:t>a dense </a:t>
            </a:r>
            <a:r>
              <a:rPr sz="3200" b="1" spc="-5" dirty="0">
                <a:latin typeface="Arial"/>
                <a:cs typeface="Arial"/>
              </a:rPr>
              <a:t>multicast </a:t>
            </a:r>
            <a:r>
              <a:rPr sz="3200" b="1" spc="-88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environment,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such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as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LAN.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22.78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2613660"/>
            <a:chOff x="458469" y="2758439"/>
            <a:chExt cx="8153400" cy="2613660"/>
          </a:xfrm>
        </p:grpSpPr>
        <p:sp>
          <p:nvSpPr>
            <p:cNvPr id="4" name="object 4"/>
            <p:cNvSpPr/>
            <p:nvPr/>
          </p:nvSpPr>
          <p:spPr>
            <a:xfrm>
              <a:off x="458469" y="53340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2531110"/>
            </a:xfrm>
            <a:custGeom>
              <a:avLst/>
              <a:gdLst/>
              <a:ahLst/>
              <a:cxnLst/>
              <a:rect l="l" t="t" r="r" b="b"/>
              <a:pathLst>
                <a:path w="8077200" h="2531110">
                  <a:moveTo>
                    <a:pt x="8077200" y="0"/>
                  </a:moveTo>
                  <a:lnTo>
                    <a:pt x="0" y="0"/>
                  </a:lnTo>
                  <a:lnTo>
                    <a:pt x="0" y="2531110"/>
                  </a:lnTo>
                  <a:lnTo>
                    <a:pt x="4038600" y="2531110"/>
                  </a:lnTo>
                  <a:lnTo>
                    <a:pt x="8077200" y="253111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41730" y="2792729"/>
            <a:ext cx="6776084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PIM-DM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uses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RPF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and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pruning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and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grafting strategies </a:t>
            </a:r>
            <a:r>
              <a:rPr sz="3200" b="1" dirty="0">
                <a:latin typeface="Arial"/>
                <a:cs typeface="Arial"/>
              </a:rPr>
              <a:t>to </a:t>
            </a:r>
            <a:r>
              <a:rPr sz="3200" b="1" spc="-5" dirty="0">
                <a:latin typeface="Arial"/>
                <a:cs typeface="Arial"/>
              </a:rPr>
              <a:t>handle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multicasting.</a:t>
            </a:r>
            <a:endParaRPr sz="3200">
              <a:latin typeface="Arial"/>
              <a:cs typeface="Arial"/>
            </a:endParaRPr>
          </a:p>
          <a:p>
            <a:pPr marL="213360" marR="208915" algn="ctr">
              <a:lnSpc>
                <a:spcPts val="3829"/>
              </a:lnSpc>
              <a:spcBef>
                <a:spcPts val="110"/>
              </a:spcBef>
            </a:pPr>
            <a:r>
              <a:rPr sz="3200" b="1" spc="-25" dirty="0">
                <a:latin typeface="Arial"/>
                <a:cs typeface="Arial"/>
              </a:rPr>
              <a:t>However, </a:t>
            </a:r>
            <a:r>
              <a:rPr sz="3200" b="1" spc="-5" dirty="0">
                <a:latin typeface="Arial"/>
                <a:cs typeface="Arial"/>
              </a:rPr>
              <a:t>it is independent </a:t>
            </a:r>
            <a:r>
              <a:rPr sz="3200" b="1" dirty="0">
                <a:latin typeface="Arial"/>
                <a:cs typeface="Arial"/>
              </a:rPr>
              <a:t>of the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underlying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unicast protocol.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22.79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7580" y="2792729"/>
            <a:ext cx="71399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685" marR="5080" indent="-76962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PIM-SM is </a:t>
            </a:r>
            <a:r>
              <a:rPr sz="3200" b="1" dirty="0">
                <a:latin typeface="Arial"/>
                <a:cs typeface="Arial"/>
              </a:rPr>
              <a:t>used </a:t>
            </a:r>
            <a:r>
              <a:rPr sz="3200" b="1" spc="-5" dirty="0">
                <a:latin typeface="Arial"/>
                <a:cs typeface="Arial"/>
              </a:rPr>
              <a:t>in </a:t>
            </a:r>
            <a:r>
              <a:rPr sz="3200" b="1" dirty="0">
                <a:latin typeface="Arial"/>
                <a:cs typeface="Arial"/>
              </a:rPr>
              <a:t>a sparse </a:t>
            </a:r>
            <a:r>
              <a:rPr sz="3200" b="1" spc="-5" dirty="0">
                <a:latin typeface="Arial"/>
                <a:cs typeface="Arial"/>
              </a:rPr>
              <a:t>multicast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environment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such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-50" dirty="0">
                <a:latin typeface="Arial"/>
                <a:cs typeface="Arial"/>
              </a:rPr>
              <a:t>WAN.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22.80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1719" y="2792729"/>
            <a:ext cx="69335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9570" marR="5080" indent="-162687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PIM-SM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similar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to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CBT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but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uses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simpler procedure.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22.81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415290"/>
            <a:ext cx="3669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22.46	</a:t>
            </a:r>
            <a:r>
              <a:rPr dirty="0"/>
              <a:t>Logical</a:t>
            </a:r>
            <a:r>
              <a:rPr spc="-70" dirty="0"/>
              <a:t> </a:t>
            </a:r>
            <a:r>
              <a:rPr spc="-5" dirty="0"/>
              <a:t>tunneling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511" y="1549202"/>
            <a:ext cx="6067383" cy="384966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22.82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079" y="415290"/>
            <a:ext cx="273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spc="10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22.47	</a:t>
            </a:r>
            <a:r>
              <a:rPr spc="-10" dirty="0"/>
              <a:t>M</a:t>
            </a:r>
            <a:r>
              <a:rPr spc="-5" dirty="0"/>
              <a:t>B</a:t>
            </a:r>
            <a:r>
              <a:rPr spc="10" dirty="0"/>
              <a:t>O</a:t>
            </a:r>
            <a:r>
              <a:rPr dirty="0"/>
              <a:t>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97" y="1701596"/>
            <a:ext cx="6891324" cy="358419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22.83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0580" y="2792729"/>
            <a:ext cx="739394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number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addresses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block</a:t>
            </a:r>
            <a:endParaRPr sz="3200">
              <a:latin typeface="Arial"/>
              <a:cs typeface="Arial"/>
            </a:endParaRPr>
          </a:p>
          <a:p>
            <a:pPr marL="321945" marR="425450" algn="ctr">
              <a:lnSpc>
                <a:spcPct val="75000"/>
              </a:lnSpc>
              <a:spcBef>
                <a:spcPts val="960"/>
              </a:spcBef>
            </a:pPr>
            <a:r>
              <a:rPr sz="3200" b="1" dirty="0">
                <a:latin typeface="Arial"/>
                <a:cs typeface="Arial"/>
              </a:rPr>
              <a:t>can be </a:t>
            </a:r>
            <a:r>
              <a:rPr sz="3200" b="1" spc="-5" dirty="0">
                <a:latin typeface="Arial"/>
                <a:cs typeface="Arial"/>
              </a:rPr>
              <a:t>found </a:t>
            </a:r>
            <a:r>
              <a:rPr sz="3200" b="1" dirty="0">
                <a:latin typeface="Arial"/>
                <a:cs typeface="Arial"/>
              </a:rPr>
              <a:t>by </a:t>
            </a:r>
            <a:r>
              <a:rPr sz="3200" b="1" spc="-5" dirty="0">
                <a:latin typeface="Arial"/>
                <a:cs typeface="Arial"/>
              </a:rPr>
              <a:t>using the formula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4800" b="1" spc="-7" baseline="-16493" dirty="0">
                <a:latin typeface="Arial"/>
                <a:cs typeface="Arial"/>
              </a:rPr>
              <a:t>2</a:t>
            </a:r>
            <a:r>
              <a:rPr sz="1850" b="1" spc="-5" dirty="0">
                <a:latin typeface="Arial"/>
                <a:cs typeface="Arial"/>
              </a:rPr>
              <a:t>32−n</a:t>
            </a:r>
            <a:r>
              <a:rPr sz="4800" b="1" spc="-7" baseline="-16493" dirty="0">
                <a:latin typeface="Arial"/>
                <a:cs typeface="Arial"/>
              </a:rPr>
              <a:t>.</a:t>
            </a:r>
            <a:endParaRPr sz="4800" baseline="-16493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6965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Find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addresses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5" dirty="0">
                <a:latin typeface="Times New Roman"/>
                <a:cs typeface="Times New Roman"/>
              </a:rPr>
              <a:t> Example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19.6.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26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19.8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67970" y="2091690"/>
            <a:ext cx="405002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50800" marR="43180">
              <a:lnSpc>
                <a:spcPct val="100000"/>
              </a:lnSpc>
              <a:tabLst>
                <a:tab pos="889635" algn="l"/>
                <a:tab pos="1945005" algn="l"/>
                <a:tab pos="2509520" algn="l"/>
                <a:tab pos="2976245" algn="l"/>
                <a:tab pos="348107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	</a:t>
            </a:r>
            <a:r>
              <a:rPr sz="2800" b="1" i="1" spc="-5" dirty="0">
                <a:latin typeface="Times New Roman"/>
                <a:cs typeface="Times New Roman"/>
              </a:rPr>
              <a:t>value	</a:t>
            </a:r>
            <a:r>
              <a:rPr sz="2800" b="1" i="1" dirty="0">
                <a:latin typeface="Times New Roman"/>
                <a:cs typeface="Times New Roman"/>
              </a:rPr>
              <a:t>of	n	is	28,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400" b="1" i="1" spc="15" baseline="29513" dirty="0">
                <a:latin typeface="Times New Roman"/>
                <a:cs typeface="Times New Roman"/>
              </a:rPr>
              <a:t>32−28</a:t>
            </a:r>
            <a:r>
              <a:rPr sz="2400" b="1" i="1" spc="450" baseline="29513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16.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8675" y="2518409"/>
            <a:ext cx="91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w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3766" y="2518409"/>
            <a:ext cx="970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eans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6497" y="2518409"/>
            <a:ext cx="598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hat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7679" y="2518409"/>
            <a:ext cx="1170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nu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0"/>
            <a:ext cx="8686800" cy="5640070"/>
          </a:xfrm>
          <a:custGeom>
            <a:avLst/>
            <a:gdLst/>
            <a:ahLst/>
            <a:cxnLst/>
            <a:rect l="l" t="t" r="r" b="b"/>
            <a:pathLst>
              <a:path w="8686800" h="5640070">
                <a:moveTo>
                  <a:pt x="8686800" y="0"/>
                </a:moveTo>
                <a:lnTo>
                  <a:pt x="0" y="0"/>
                </a:lnTo>
                <a:lnTo>
                  <a:pt x="0" y="5640070"/>
                </a:lnTo>
                <a:lnTo>
                  <a:pt x="4343400" y="5640070"/>
                </a:lnTo>
                <a:lnTo>
                  <a:pt x="8686800" y="564007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6070" y="948690"/>
            <a:ext cx="8526780" cy="5571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Another way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find the first </a:t>
            </a:r>
            <a:r>
              <a:rPr sz="2800" b="1" i="1" dirty="0">
                <a:latin typeface="Times New Roman"/>
                <a:cs typeface="Times New Roman"/>
              </a:rPr>
              <a:t>address,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-5" dirty="0">
                <a:latin typeface="Times New Roman"/>
                <a:cs typeface="Times New Roman"/>
              </a:rPr>
              <a:t>address,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number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addresses </a:t>
            </a:r>
            <a:r>
              <a:rPr sz="2800" b="1" i="1" dirty="0">
                <a:latin typeface="Times New Roman"/>
                <a:cs typeface="Times New Roman"/>
              </a:rPr>
              <a:t>is to </a:t>
            </a:r>
            <a:r>
              <a:rPr sz="2800" b="1" i="1" spc="-5" dirty="0">
                <a:latin typeface="Times New Roman"/>
                <a:cs typeface="Times New Roman"/>
              </a:rPr>
              <a:t>represent the mask </a:t>
            </a:r>
            <a:r>
              <a:rPr sz="2800" b="1" i="1" dirty="0">
                <a:latin typeface="Times New Roman"/>
                <a:cs typeface="Times New Roman"/>
              </a:rPr>
              <a:t>as a 32-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binary</a:t>
            </a:r>
            <a:r>
              <a:rPr sz="2800" b="1" i="1" dirty="0">
                <a:latin typeface="Times New Roman"/>
                <a:cs typeface="Times New Roman"/>
              </a:rPr>
              <a:t> (or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8-digit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hexadecimal)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25" dirty="0">
                <a:latin typeface="Times New Roman"/>
                <a:cs typeface="Times New Roman"/>
              </a:rPr>
              <a:t>number.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dirty="0">
                <a:latin typeface="Times New Roman"/>
                <a:cs typeface="Times New Roman"/>
              </a:rPr>
              <a:t> 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particularly useful when we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writing </a:t>
            </a:r>
            <a:r>
              <a:rPr sz="2800" b="1" i="1" dirty="0">
                <a:latin typeface="Times New Roman"/>
                <a:cs typeface="Times New Roman"/>
              </a:rPr>
              <a:t>a program to </a:t>
            </a:r>
            <a:r>
              <a:rPr sz="2800" b="1" i="1" spc="-5" dirty="0">
                <a:latin typeface="Times New Roman"/>
                <a:cs typeface="Times New Roman"/>
              </a:rPr>
              <a:t>find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these pieces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information. In Example </a:t>
            </a:r>
            <a:r>
              <a:rPr sz="2800" b="1" i="1" dirty="0">
                <a:latin typeface="Times New Roman"/>
                <a:cs typeface="Times New Roman"/>
              </a:rPr>
              <a:t>19.5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/28 </a:t>
            </a:r>
            <a:r>
              <a:rPr sz="2800" b="1" i="1" spc="-5" dirty="0">
                <a:latin typeface="Times New Roman"/>
                <a:cs typeface="Times New Roman"/>
              </a:rPr>
              <a:t>can </a:t>
            </a:r>
            <a:r>
              <a:rPr sz="2800" b="1" i="1" dirty="0">
                <a:latin typeface="Times New Roman"/>
                <a:cs typeface="Times New Roman"/>
              </a:rPr>
              <a:t> be</a:t>
            </a:r>
            <a:r>
              <a:rPr sz="2800" b="1" i="1" spc="-5" dirty="0">
                <a:latin typeface="Times New Roman"/>
                <a:cs typeface="Times New Roman"/>
              </a:rPr>
              <a:t> represented </a:t>
            </a:r>
            <a:r>
              <a:rPr sz="2800" b="1" i="1" dirty="0">
                <a:latin typeface="Times New Roman"/>
                <a:cs typeface="Times New Roman"/>
              </a:rPr>
              <a:t>as</a:t>
            </a:r>
            <a:endParaRPr sz="2800">
              <a:latin typeface="Times New Roman"/>
              <a:cs typeface="Times New Roman"/>
            </a:endParaRPr>
          </a:p>
          <a:p>
            <a:pPr marL="1341120" algn="just">
              <a:lnSpc>
                <a:spcPct val="100000"/>
              </a:lnSpc>
            </a:pPr>
            <a:r>
              <a:rPr sz="2800" b="1" i="1" spc="-140" dirty="0">
                <a:solidFill>
                  <a:srgbClr val="3333CC"/>
                </a:solidFill>
                <a:latin typeface="Times New Roman"/>
                <a:cs typeface="Times New Roman"/>
              </a:rPr>
              <a:t>11111111</a:t>
            </a:r>
            <a:r>
              <a:rPr sz="2800" b="1" i="1" spc="1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spc="-140" dirty="0">
                <a:solidFill>
                  <a:srgbClr val="3333CC"/>
                </a:solidFill>
                <a:latin typeface="Times New Roman"/>
                <a:cs typeface="Times New Roman"/>
              </a:rPr>
              <a:t>11111111</a:t>
            </a:r>
            <a:r>
              <a:rPr sz="2800" b="1" i="1" spc="6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spc="-140" dirty="0">
                <a:solidFill>
                  <a:srgbClr val="3333CC"/>
                </a:solidFill>
                <a:latin typeface="Times New Roman"/>
                <a:cs typeface="Times New Roman"/>
              </a:rPr>
              <a:t>11111111</a:t>
            </a:r>
            <a:r>
              <a:rPr sz="2800" b="1" i="1" spc="70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spc="-60" dirty="0">
                <a:solidFill>
                  <a:srgbClr val="3333CC"/>
                </a:solidFill>
                <a:latin typeface="Times New Roman"/>
                <a:cs typeface="Times New Roman"/>
              </a:rPr>
              <a:t>11110000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(twenty-eight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four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0s).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Find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</a:t>
            </a:r>
            <a:endParaRPr sz="28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6830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last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</a:t>
            </a:r>
            <a:endParaRPr sz="2800">
              <a:latin typeface="Times New Roman"/>
              <a:cs typeface="Times New Roman"/>
            </a:endParaRPr>
          </a:p>
          <a:p>
            <a:pPr marL="346710" indent="-33401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34671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27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19.9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329690"/>
            <a:ext cx="852678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454025" marR="5080" indent="-441959" algn="just">
              <a:lnSpc>
                <a:spcPct val="99900"/>
              </a:lnSpc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a. </a:t>
            </a:r>
            <a:r>
              <a:rPr sz="2800" b="1" i="1" spc="-5" dirty="0">
                <a:latin typeface="Times New Roman"/>
                <a:cs typeface="Times New Roman"/>
              </a:rPr>
              <a:t>The first </a:t>
            </a:r>
            <a:r>
              <a:rPr sz="2800" b="1" i="1" dirty="0">
                <a:latin typeface="Times New Roman"/>
                <a:cs typeface="Times New Roman"/>
              </a:rPr>
              <a:t>address </a:t>
            </a:r>
            <a:r>
              <a:rPr sz="2800" b="1" i="1" spc="-5" dirty="0">
                <a:latin typeface="Times New Roman"/>
                <a:cs typeface="Times New Roman"/>
              </a:rPr>
              <a:t>can </a:t>
            </a:r>
            <a:r>
              <a:rPr sz="2800" b="1" i="1" dirty="0">
                <a:latin typeface="Times New Roman"/>
                <a:cs typeface="Times New Roman"/>
              </a:rPr>
              <a:t>be found by </a:t>
            </a:r>
            <a:r>
              <a:rPr sz="2800" b="1" i="1" spc="-10" dirty="0">
                <a:latin typeface="Times New Roman"/>
                <a:cs typeface="Times New Roman"/>
              </a:rPr>
              <a:t>ANDing </a:t>
            </a:r>
            <a:r>
              <a:rPr sz="2800" b="1" i="1" spc="-5" dirty="0">
                <a:latin typeface="Times New Roman"/>
                <a:cs typeface="Times New Roman"/>
              </a:rPr>
              <a:t>the given </a:t>
            </a:r>
            <a:r>
              <a:rPr sz="2800" b="1" i="1" dirty="0">
                <a:latin typeface="Times New Roman"/>
                <a:cs typeface="Times New Roman"/>
              </a:rPr>
              <a:t> addresses </a:t>
            </a:r>
            <a:r>
              <a:rPr sz="2800" b="1" i="1" spc="-5" dirty="0">
                <a:latin typeface="Times New Roman"/>
                <a:cs typeface="Times New Roman"/>
              </a:rPr>
              <a:t>with the mask. </a:t>
            </a:r>
            <a:r>
              <a:rPr sz="2800" b="1" i="1" spc="-10" dirty="0">
                <a:latin typeface="Times New Roman"/>
                <a:cs typeface="Times New Roman"/>
              </a:rPr>
              <a:t>ANDing </a:t>
            </a:r>
            <a:r>
              <a:rPr sz="2800" b="1" i="1" spc="-5" dirty="0">
                <a:latin typeface="Times New Roman"/>
                <a:cs typeface="Times New Roman"/>
              </a:rPr>
              <a:t>here </a:t>
            </a:r>
            <a:r>
              <a:rPr sz="2800" b="1" i="1" dirty="0">
                <a:latin typeface="Times New Roman"/>
                <a:cs typeface="Times New Roman"/>
              </a:rPr>
              <a:t>is done bit by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bit. </a:t>
            </a:r>
            <a:r>
              <a:rPr sz="2800" b="1" i="1" spc="-5" dirty="0">
                <a:latin typeface="Times New Roman"/>
                <a:cs typeface="Times New Roman"/>
              </a:rPr>
              <a:t>The result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ANDing </a:t>
            </a:r>
            <a:r>
              <a:rPr sz="2800" b="1" i="1" dirty="0">
                <a:latin typeface="Times New Roman"/>
                <a:cs typeface="Times New Roman"/>
              </a:rPr>
              <a:t>2 </a:t>
            </a:r>
            <a:r>
              <a:rPr sz="2800" b="1" i="1" spc="-5" dirty="0">
                <a:latin typeface="Times New Roman"/>
                <a:cs typeface="Times New Roman"/>
              </a:rPr>
              <a:t>bits </a:t>
            </a:r>
            <a:r>
              <a:rPr sz="2800" b="1" i="1" dirty="0">
                <a:latin typeface="Times New Roman"/>
                <a:cs typeface="Times New Roman"/>
              </a:rPr>
              <a:t>is 1 if both bits are 1s;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</a:t>
            </a:r>
            <a:r>
              <a:rPr sz="2800" b="1" i="1" spc="-5" dirty="0">
                <a:latin typeface="Times New Roman"/>
                <a:cs typeface="Times New Roman"/>
              </a:rPr>
              <a:t> otherwise.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19.9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671196" y="3800476"/>
            <a:ext cx="8149590" cy="1438910"/>
            <a:chOff x="671196" y="3800476"/>
            <a:chExt cx="8149590" cy="1438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980" y="3858259"/>
              <a:ext cx="8032750" cy="13233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9769" y="3829049"/>
              <a:ext cx="8092440" cy="1381760"/>
            </a:xfrm>
            <a:custGeom>
              <a:avLst/>
              <a:gdLst/>
              <a:ahLst/>
              <a:cxnLst/>
              <a:rect l="l" t="t" r="r" b="b"/>
              <a:pathLst>
                <a:path w="8092440" h="1381760">
                  <a:moveTo>
                    <a:pt x="0" y="0"/>
                  </a:moveTo>
                  <a:lnTo>
                    <a:pt x="8092439" y="0"/>
                  </a:lnTo>
                  <a:lnTo>
                    <a:pt x="8092439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28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145" cy="258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 algn="r">
              <a:lnSpc>
                <a:spcPct val="99900"/>
              </a:lnSpc>
              <a:spcBef>
                <a:spcPts val="100"/>
              </a:spcBef>
              <a:tabLst>
                <a:tab pos="455295" algn="l"/>
                <a:tab pos="1200785" algn="l"/>
                <a:tab pos="1312545" algn="l"/>
                <a:tab pos="1891030" algn="l"/>
                <a:tab pos="2009139" algn="l"/>
                <a:tab pos="2682240" algn="l"/>
                <a:tab pos="2778760" algn="l"/>
                <a:tab pos="3174365" algn="l"/>
                <a:tab pos="3306445" algn="l"/>
                <a:tab pos="3370579" algn="l"/>
                <a:tab pos="3882390" algn="l"/>
                <a:tab pos="3950335" algn="l"/>
                <a:tab pos="4393565" algn="l"/>
                <a:tab pos="4970780" algn="l"/>
                <a:tab pos="5282565" algn="l"/>
                <a:tab pos="5398135" algn="l"/>
                <a:tab pos="5439410" algn="l"/>
                <a:tab pos="5717540" algn="l"/>
                <a:tab pos="5766435" algn="l"/>
                <a:tab pos="5949950" algn="l"/>
                <a:tab pos="6309995" algn="l"/>
                <a:tab pos="7092315" algn="l"/>
                <a:tab pos="7306309" algn="l"/>
                <a:tab pos="7446009" algn="l"/>
                <a:tab pos="7721600" algn="l"/>
              </a:tabLst>
            </a:pP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b.	</a:t>
            </a: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last	a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dress	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n	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f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un</a:t>
            </a:r>
            <a:r>
              <a:rPr sz="2800" b="1" i="1" dirty="0">
                <a:latin typeface="Times New Roman"/>
                <a:cs typeface="Times New Roman"/>
              </a:rPr>
              <a:t>d			by	</a:t>
            </a:r>
            <a:r>
              <a:rPr sz="2800" b="1" i="1" spc="-5" dirty="0">
                <a:latin typeface="Times New Roman"/>
                <a:cs typeface="Times New Roman"/>
              </a:rPr>
              <a:t>O</a:t>
            </a:r>
            <a:r>
              <a:rPr sz="2800" b="1" i="1" spc="-10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gi</a:t>
            </a:r>
            <a:r>
              <a:rPr sz="2800" b="1" i="1" spc="-5" dirty="0">
                <a:latin typeface="Times New Roman"/>
                <a:cs typeface="Times New Roman"/>
              </a:rPr>
              <a:t>v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n  </a:t>
            </a:r>
            <a:r>
              <a:rPr sz="2800" b="1" i="1" spc="-5" dirty="0">
                <a:latin typeface="Times New Roman"/>
                <a:cs typeface="Times New Roman"/>
              </a:rPr>
              <a:t>addresses		with		</a:t>
            </a:r>
            <a:r>
              <a:rPr sz="2800" b="1" i="1" dirty="0">
                <a:latin typeface="Times New Roman"/>
                <a:cs typeface="Times New Roman"/>
              </a:rPr>
              <a:t>the		</a:t>
            </a:r>
            <a:r>
              <a:rPr sz="2800" b="1" i="1" spc="-5" dirty="0">
                <a:latin typeface="Times New Roman"/>
                <a:cs typeface="Times New Roman"/>
              </a:rPr>
              <a:t>complement	</a:t>
            </a:r>
            <a:r>
              <a:rPr sz="2800" b="1" i="1" dirty="0">
                <a:latin typeface="Times New Roman"/>
                <a:cs typeface="Times New Roman"/>
              </a:rPr>
              <a:t>of	</a:t>
            </a:r>
            <a:r>
              <a:rPr sz="2800" b="1" i="1" spc="-5" dirty="0">
                <a:latin typeface="Times New Roman"/>
                <a:cs typeface="Times New Roman"/>
              </a:rPr>
              <a:t>the	mask.	ORing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here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done bit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bit.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result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ORing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2</a:t>
            </a:r>
            <a:r>
              <a:rPr sz="2800" b="1" i="1" spc="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bits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both		</a:t>
            </a:r>
            <a:r>
              <a:rPr sz="2800" b="1" i="1" spc="-5" dirty="0">
                <a:latin typeface="Times New Roman"/>
                <a:cs typeface="Times New Roman"/>
              </a:rPr>
              <a:t>bits		</a:t>
            </a:r>
            <a:r>
              <a:rPr sz="2800" b="1" i="1" dirty="0">
                <a:latin typeface="Times New Roman"/>
                <a:cs typeface="Times New Roman"/>
              </a:rPr>
              <a:t>are	0s;		the		</a:t>
            </a:r>
            <a:r>
              <a:rPr sz="2800" b="1" i="1" spc="-5" dirty="0">
                <a:latin typeface="Times New Roman"/>
                <a:cs typeface="Times New Roman"/>
              </a:rPr>
              <a:t>result	</a:t>
            </a:r>
            <a:r>
              <a:rPr sz="2800" b="1" i="1" dirty="0">
                <a:latin typeface="Times New Roman"/>
                <a:cs typeface="Times New Roman"/>
              </a:rPr>
              <a:t>is		1		</a:t>
            </a:r>
            <a:r>
              <a:rPr sz="2800" b="1" i="1" spc="-5" dirty="0">
                <a:latin typeface="Times New Roman"/>
                <a:cs typeface="Times New Roman"/>
              </a:rPr>
              <a:t>otherwise.		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complement</a:t>
            </a:r>
            <a:r>
              <a:rPr sz="2800" b="1" i="1" spc="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8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found</a:t>
            </a:r>
            <a:r>
              <a:rPr sz="2800" b="1" i="1" spc="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changing</a:t>
            </a:r>
            <a:r>
              <a:rPr sz="2800" b="1" i="1" spc="8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7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454025">
              <a:lnSpc>
                <a:spcPct val="100000"/>
              </a:lnSpc>
            </a:pP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-3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19.9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72086" y="4029076"/>
            <a:ext cx="8816340" cy="1438910"/>
            <a:chOff x="172086" y="4029076"/>
            <a:chExt cx="8816340" cy="1438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99" y="4086859"/>
              <a:ext cx="8702040" cy="13233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0659" y="4057649"/>
              <a:ext cx="8759190" cy="1381760"/>
            </a:xfrm>
            <a:custGeom>
              <a:avLst/>
              <a:gdLst/>
              <a:ahLst/>
              <a:cxnLst/>
              <a:rect l="l" t="t" r="r" b="b"/>
              <a:pathLst>
                <a:path w="8759190" h="1381760">
                  <a:moveTo>
                    <a:pt x="0" y="0"/>
                  </a:moveTo>
                  <a:lnTo>
                    <a:pt x="8759190" y="0"/>
                  </a:lnTo>
                  <a:lnTo>
                    <a:pt x="8759190" y="1381760"/>
                  </a:lnTo>
                  <a:lnTo>
                    <a:pt x="0" y="138176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29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124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886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3215639"/>
            <a:ext cx="8077200" cy="581660"/>
          </a:xfrm>
          <a:custGeom>
            <a:avLst/>
            <a:gdLst/>
            <a:ahLst/>
            <a:cxnLst/>
            <a:rect l="l" t="t" r="r" b="b"/>
            <a:pathLst>
              <a:path w="8077200" h="581660">
                <a:moveTo>
                  <a:pt x="8077200" y="0"/>
                </a:moveTo>
                <a:lnTo>
                  <a:pt x="0" y="0"/>
                </a:lnTo>
                <a:lnTo>
                  <a:pt x="0" y="581660"/>
                </a:lnTo>
                <a:lnTo>
                  <a:pt x="4038600" y="581660"/>
                </a:lnTo>
                <a:lnTo>
                  <a:pt x="8077200" y="58166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5580" y="3249929"/>
            <a:ext cx="6124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An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IPv4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32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bits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long.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384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4726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329690"/>
            <a:ext cx="85255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0555" marR="5080" indent="-61849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c.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number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addresses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</a:t>
            </a:r>
            <a:r>
              <a:rPr sz="2800" b="1" i="1" dirty="0">
                <a:latin typeface="Times New Roman"/>
                <a:cs typeface="Times New Roman"/>
              </a:rPr>
              <a:t> be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found</a:t>
            </a:r>
            <a:r>
              <a:rPr sz="2800" b="1" i="1" dirty="0">
                <a:latin typeface="Times New Roman"/>
                <a:cs typeface="Times New Roman"/>
              </a:rPr>
              <a:t> by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complementing the </a:t>
            </a:r>
            <a:r>
              <a:rPr sz="2800" b="1" i="1" dirty="0">
                <a:latin typeface="Times New Roman"/>
                <a:cs typeface="Times New Roman"/>
              </a:rPr>
              <a:t>mask, </a:t>
            </a:r>
            <a:r>
              <a:rPr sz="2800" b="1" i="1" spc="-5" dirty="0">
                <a:latin typeface="Times New Roman"/>
                <a:cs typeface="Times New Roman"/>
              </a:rPr>
              <a:t>interpreting </a:t>
            </a:r>
            <a:r>
              <a:rPr sz="2800" b="1" i="1" dirty="0">
                <a:latin typeface="Times New Roman"/>
                <a:cs typeface="Times New Roman"/>
              </a:rPr>
              <a:t>it as a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decimal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30" dirty="0">
                <a:latin typeface="Times New Roman"/>
                <a:cs typeface="Times New Roman"/>
              </a:rPr>
              <a:t>number,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adding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it.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850" y="34290"/>
            <a:ext cx="43802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4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19.9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290196" y="2915286"/>
            <a:ext cx="8606790" cy="929640"/>
            <a:chOff x="290196" y="2915286"/>
            <a:chExt cx="8606790" cy="929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80" y="2970530"/>
              <a:ext cx="8491220" cy="8166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769" y="2943860"/>
              <a:ext cx="8549640" cy="872490"/>
            </a:xfrm>
            <a:custGeom>
              <a:avLst/>
              <a:gdLst/>
              <a:ahLst/>
              <a:cxnLst/>
              <a:rect l="l" t="t" r="r" b="b"/>
              <a:pathLst>
                <a:path w="8549640" h="872489">
                  <a:moveTo>
                    <a:pt x="0" y="0"/>
                  </a:moveTo>
                  <a:lnTo>
                    <a:pt x="8549640" y="0"/>
                  </a:lnTo>
                  <a:lnTo>
                    <a:pt x="8549640" y="872489"/>
                  </a:lnTo>
                  <a:lnTo>
                    <a:pt x="0" y="872489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30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7341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19.4	</a:t>
            </a:r>
            <a:r>
              <a:rPr dirty="0"/>
              <a:t>A</a:t>
            </a:r>
            <a:r>
              <a:rPr spc="-114" dirty="0"/>
              <a:t> </a:t>
            </a:r>
            <a:r>
              <a:rPr spc="-5" dirty="0"/>
              <a:t>network</a:t>
            </a:r>
            <a:r>
              <a:rPr spc="10" dirty="0"/>
              <a:t> </a:t>
            </a:r>
            <a:r>
              <a:rPr spc="-5" dirty="0"/>
              <a:t>configuration</a:t>
            </a:r>
            <a:r>
              <a:rPr spc="10" dirty="0"/>
              <a:t> </a:t>
            </a:r>
            <a:r>
              <a:rPr dirty="0"/>
              <a:t>for</a:t>
            </a:r>
            <a:r>
              <a:rPr spc="-5" dirty="0"/>
              <a:t> the</a:t>
            </a:r>
            <a:r>
              <a:rPr spc="5" dirty="0"/>
              <a:t> </a:t>
            </a:r>
            <a:r>
              <a:rPr dirty="0"/>
              <a:t>block</a:t>
            </a:r>
            <a:r>
              <a:rPr spc="10" dirty="0"/>
              <a:t> </a:t>
            </a:r>
            <a:r>
              <a:rPr dirty="0"/>
              <a:t>205.16.37.32/28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512" y="2312278"/>
            <a:ext cx="7930821" cy="22468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31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54102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2531110"/>
          </a:xfrm>
          <a:custGeom>
            <a:avLst/>
            <a:gdLst/>
            <a:ahLst/>
            <a:cxnLst/>
            <a:rect l="l" t="t" r="r" b="b"/>
            <a:pathLst>
              <a:path w="8077200" h="2531110">
                <a:moveTo>
                  <a:pt x="8077200" y="0"/>
                </a:moveTo>
                <a:lnTo>
                  <a:pt x="0" y="0"/>
                </a:lnTo>
                <a:lnTo>
                  <a:pt x="0" y="2531110"/>
                </a:lnTo>
                <a:lnTo>
                  <a:pt x="4038600" y="2531110"/>
                </a:lnTo>
                <a:lnTo>
                  <a:pt x="8077200" y="253111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7730" y="2792729"/>
            <a:ext cx="7277734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11125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The </a:t>
            </a:r>
            <a:r>
              <a:rPr sz="3200" b="1" spc="-5" dirty="0">
                <a:latin typeface="Arial"/>
                <a:cs typeface="Arial"/>
              </a:rPr>
              <a:t>first address in </a:t>
            </a:r>
            <a:r>
              <a:rPr sz="3200" b="1" dirty="0">
                <a:latin typeface="Arial"/>
                <a:cs typeface="Arial"/>
              </a:rPr>
              <a:t>a </a:t>
            </a:r>
            <a:r>
              <a:rPr sz="3200" b="1" spc="-5" dirty="0">
                <a:latin typeface="Arial"/>
                <a:cs typeface="Arial"/>
              </a:rPr>
              <a:t>block is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normally not assigned </a:t>
            </a:r>
            <a:r>
              <a:rPr sz="3200" b="1" dirty="0">
                <a:latin typeface="Arial"/>
                <a:cs typeface="Arial"/>
              </a:rPr>
              <a:t>to any device;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it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used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network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that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represents</a:t>
            </a:r>
            <a:r>
              <a:rPr sz="3200" b="1" spc="-5" dirty="0">
                <a:latin typeface="Arial"/>
                <a:cs typeface="Arial"/>
              </a:rPr>
              <a:t> the organization</a:t>
            </a:r>
            <a:endParaRPr sz="3200">
              <a:latin typeface="Arial"/>
              <a:cs typeface="Arial"/>
            </a:endParaRPr>
          </a:p>
          <a:p>
            <a:pPr marL="6985" algn="ctr">
              <a:lnSpc>
                <a:spcPts val="3829"/>
              </a:lnSpc>
            </a:pPr>
            <a:r>
              <a:rPr sz="3200" b="1" dirty="0">
                <a:latin typeface="Arial"/>
                <a:cs typeface="Arial"/>
              </a:rPr>
              <a:t>to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rest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world.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32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415290"/>
            <a:ext cx="6109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19.5	</a:t>
            </a:r>
            <a:r>
              <a:rPr spc="-30" dirty="0"/>
              <a:t>Two</a:t>
            </a:r>
            <a:r>
              <a:rPr dirty="0"/>
              <a:t> </a:t>
            </a:r>
            <a:r>
              <a:rPr spc="-5" dirty="0"/>
              <a:t>levels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hierarchy in </a:t>
            </a:r>
            <a:r>
              <a:rPr dirty="0"/>
              <a:t>an </a:t>
            </a:r>
            <a:r>
              <a:rPr spc="-5" dirty="0"/>
              <a:t>IPv4</a:t>
            </a:r>
            <a:r>
              <a:rPr dirty="0"/>
              <a:t> 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984" y="2006600"/>
            <a:ext cx="5374303" cy="28075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33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415290"/>
            <a:ext cx="5892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19.6	</a:t>
            </a:r>
            <a:r>
              <a:rPr dirty="0"/>
              <a:t>A</a:t>
            </a:r>
            <a:r>
              <a:rPr spc="-120" dirty="0"/>
              <a:t> </a:t>
            </a:r>
            <a:r>
              <a:rPr dirty="0"/>
              <a:t>frame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character-oriented</a:t>
            </a:r>
            <a:r>
              <a:rPr spc="5" dirty="0"/>
              <a:t> </a:t>
            </a:r>
            <a:r>
              <a:rPr spc="-5" dirty="0"/>
              <a:t>protocol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669" y="2470150"/>
            <a:ext cx="6794390" cy="1917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34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133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225039"/>
            <a:ext cx="8153400" cy="3604260"/>
            <a:chOff x="458469" y="2225039"/>
            <a:chExt cx="8153400" cy="3604260"/>
          </a:xfrm>
        </p:grpSpPr>
        <p:sp>
          <p:nvSpPr>
            <p:cNvPr id="4" name="object 4"/>
            <p:cNvSpPr/>
            <p:nvPr/>
          </p:nvSpPr>
          <p:spPr>
            <a:xfrm>
              <a:off x="458469" y="5791199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225039"/>
              <a:ext cx="8077200" cy="3506470"/>
            </a:xfrm>
            <a:custGeom>
              <a:avLst/>
              <a:gdLst/>
              <a:ahLst/>
              <a:cxnLst/>
              <a:rect l="l" t="t" r="r" b="b"/>
              <a:pathLst>
                <a:path w="8077200" h="3506470">
                  <a:moveTo>
                    <a:pt x="8077200" y="0"/>
                  </a:moveTo>
                  <a:lnTo>
                    <a:pt x="0" y="0"/>
                  </a:lnTo>
                  <a:lnTo>
                    <a:pt x="0" y="3506470"/>
                  </a:lnTo>
                  <a:lnTo>
                    <a:pt x="4038600" y="3506470"/>
                  </a:lnTo>
                  <a:lnTo>
                    <a:pt x="8077200" y="350647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06830" y="2259329"/>
            <a:ext cx="6443345" cy="343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Each </a:t>
            </a:r>
            <a:r>
              <a:rPr sz="3200" b="1" spc="-5" dirty="0">
                <a:latin typeface="Arial"/>
                <a:cs typeface="Arial"/>
              </a:rPr>
              <a:t>address in the block </a:t>
            </a:r>
            <a:r>
              <a:rPr sz="3200" b="1" dirty="0">
                <a:latin typeface="Arial"/>
                <a:cs typeface="Arial"/>
              </a:rPr>
              <a:t>can be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considered </a:t>
            </a:r>
            <a:r>
              <a:rPr sz="3200" b="1" dirty="0">
                <a:latin typeface="Arial"/>
                <a:cs typeface="Arial"/>
              </a:rPr>
              <a:t>as a two-level 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hierarchical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structure:</a:t>
            </a:r>
            <a:endParaRPr sz="3200">
              <a:latin typeface="Arial"/>
              <a:cs typeface="Arial"/>
            </a:endParaRPr>
          </a:p>
          <a:p>
            <a:pPr marL="15240" marR="116839" algn="ctr">
              <a:lnSpc>
                <a:spcPts val="3840"/>
              </a:lnSpc>
              <a:spcBef>
                <a:spcPts val="114"/>
              </a:spcBef>
            </a:pPr>
            <a:r>
              <a:rPr sz="3200" b="1" spc="-5" dirty="0">
                <a:latin typeface="Arial"/>
                <a:cs typeface="Arial"/>
              </a:rPr>
              <a:t>the leftmost</a:t>
            </a:r>
            <a:r>
              <a:rPr sz="3200" b="1" spc="35" dirty="0">
                <a:latin typeface="Arial"/>
                <a:cs typeface="Arial"/>
              </a:rPr>
              <a:t> </a:t>
            </a:r>
            <a:r>
              <a:rPr sz="3200" b="1" i="1" dirty="0">
                <a:latin typeface="Arial"/>
                <a:cs typeface="Arial"/>
              </a:rPr>
              <a:t>n</a:t>
            </a:r>
            <a:r>
              <a:rPr sz="3200" b="1" i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bits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(prefix) define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network;</a:t>
            </a:r>
            <a:endParaRPr sz="3200">
              <a:latin typeface="Arial"/>
              <a:cs typeface="Arial"/>
            </a:endParaRPr>
          </a:p>
          <a:p>
            <a:pPr marL="156845" marR="263525" algn="ctr">
              <a:lnSpc>
                <a:spcPts val="3840"/>
              </a:lnSpc>
            </a:pPr>
            <a:r>
              <a:rPr sz="3200" b="1" spc="-5" dirty="0">
                <a:latin typeface="Arial"/>
                <a:cs typeface="Arial"/>
              </a:rPr>
              <a:t>the rightmost </a:t>
            </a:r>
            <a:r>
              <a:rPr sz="3200" b="1" dirty="0">
                <a:latin typeface="Arial"/>
                <a:cs typeface="Arial"/>
              </a:rPr>
              <a:t>32 − n </a:t>
            </a:r>
            <a:r>
              <a:rPr sz="3200" b="1" spc="-5" dirty="0">
                <a:latin typeface="Arial"/>
                <a:cs typeface="Arial"/>
              </a:rPr>
              <a:t>bits define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host.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9290" y="14820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109" y="415290"/>
            <a:ext cx="7118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19.7	</a:t>
            </a:r>
            <a:r>
              <a:rPr spc="-5" dirty="0"/>
              <a:t>Configuration</a:t>
            </a:r>
            <a:r>
              <a:rPr spc="10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addresses</a:t>
            </a:r>
            <a:r>
              <a:rPr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subnetted</a:t>
            </a:r>
            <a:r>
              <a:rPr spc="20" dirty="0"/>
              <a:t> </a:t>
            </a:r>
            <a:r>
              <a:rPr spc="-5" dirty="0"/>
              <a:t>network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506219"/>
            <a:ext cx="5435810" cy="44811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36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415290"/>
            <a:ext cx="5933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19.8	</a:t>
            </a:r>
            <a:r>
              <a:rPr spc="-5" dirty="0"/>
              <a:t>Three-level</a:t>
            </a:r>
            <a:r>
              <a:rPr spc="-10" dirty="0"/>
              <a:t> </a:t>
            </a:r>
            <a:r>
              <a:rPr spc="-5" dirty="0"/>
              <a:t>hierarchy</a:t>
            </a:r>
            <a:r>
              <a:rPr dirty="0"/>
              <a:t> in</a:t>
            </a:r>
            <a:r>
              <a:rPr spc="-5" dirty="0"/>
              <a:t> </a:t>
            </a:r>
            <a:r>
              <a:rPr dirty="0"/>
              <a:t>an</a:t>
            </a:r>
            <a:r>
              <a:rPr spc="5" dirty="0"/>
              <a:t> </a:t>
            </a:r>
            <a:r>
              <a:rPr dirty="0"/>
              <a:t>IPv4</a:t>
            </a:r>
            <a:r>
              <a:rPr spc="10" dirty="0"/>
              <a:t> </a:t>
            </a:r>
            <a:r>
              <a:rPr spc="-5" dirty="0"/>
              <a:t>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150" y="2619512"/>
            <a:ext cx="8299450" cy="165022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37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4875" cy="514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An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ISP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granted</a:t>
            </a:r>
            <a:r>
              <a:rPr sz="2800" b="1" i="1" dirty="0">
                <a:latin typeface="Times New Roman"/>
                <a:cs typeface="Times New Roman"/>
              </a:rPr>
              <a:t> a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block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</a:t>
            </a:r>
            <a:r>
              <a:rPr sz="2800" b="1" i="1" dirty="0">
                <a:latin typeface="Times New Roman"/>
                <a:cs typeface="Times New Roman"/>
              </a:rPr>
              <a:t> starting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 </a:t>
            </a:r>
            <a:r>
              <a:rPr sz="2800" b="1" i="1" dirty="0">
                <a:latin typeface="Times New Roman"/>
                <a:cs typeface="Times New Roman"/>
              </a:rPr>
              <a:t> 190.100.0.0/16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(65,536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addresses).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ISP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needs</a:t>
            </a:r>
            <a:r>
              <a:rPr sz="2800" b="1" i="1" dirty="0">
                <a:latin typeface="Times New Roman"/>
                <a:cs typeface="Times New Roman"/>
              </a:rPr>
              <a:t> to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distribute </a:t>
            </a:r>
            <a:r>
              <a:rPr sz="2800" b="1" i="1" spc="-5" dirty="0">
                <a:latin typeface="Times New Roman"/>
                <a:cs typeface="Times New Roman"/>
              </a:rPr>
              <a:t>these </a:t>
            </a:r>
            <a:r>
              <a:rPr sz="2800" b="1" i="1" dirty="0">
                <a:latin typeface="Times New Roman"/>
                <a:cs typeface="Times New Roman"/>
              </a:rPr>
              <a:t>addresses to </a:t>
            </a:r>
            <a:r>
              <a:rPr sz="2800" b="1" i="1" spc="-5" dirty="0">
                <a:latin typeface="Times New Roman"/>
                <a:cs typeface="Times New Roman"/>
              </a:rPr>
              <a:t>three groups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customers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follows:</a:t>
            </a:r>
            <a:endParaRPr sz="2800">
              <a:latin typeface="Times New Roman"/>
              <a:cs typeface="Times New Roman"/>
            </a:endParaRPr>
          </a:p>
          <a:p>
            <a:pPr marL="454025" marR="6985" indent="-441959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465455" algn="l"/>
                <a:tab pos="466090" algn="l"/>
                <a:tab pos="1221740" algn="l"/>
                <a:tab pos="2001520" algn="l"/>
                <a:tab pos="3058160" algn="l"/>
                <a:tab pos="3759200" algn="l"/>
                <a:tab pos="4301490" algn="l"/>
                <a:tab pos="6085840" algn="l"/>
                <a:tab pos="6960870" algn="l"/>
                <a:tab pos="7974965" algn="l"/>
              </a:tabLst>
            </a:pP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rs</a:t>
            </a:r>
            <a:r>
              <a:rPr sz="2800" b="1" i="1" dirty="0">
                <a:latin typeface="Times New Roman"/>
                <a:cs typeface="Times New Roman"/>
              </a:rPr>
              <a:t>t	g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oup	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s	64	</a:t>
            </a:r>
            <a:r>
              <a:rPr sz="2800" b="1" i="1" spc="-5" dirty="0">
                <a:latin typeface="Times New Roman"/>
                <a:cs typeface="Times New Roman"/>
              </a:rPr>
              <a:t>cus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ers</a:t>
            </a:r>
            <a:r>
              <a:rPr sz="2800" b="1" i="1" dirty="0">
                <a:latin typeface="Times New Roman"/>
                <a:cs typeface="Times New Roman"/>
              </a:rPr>
              <a:t>;	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-5" dirty="0">
                <a:latin typeface="Times New Roman"/>
                <a:cs typeface="Times New Roman"/>
              </a:rPr>
              <a:t>ne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s	</a:t>
            </a:r>
            <a:r>
              <a:rPr sz="2800" b="1" i="1" spc="5" dirty="0">
                <a:latin typeface="Times New Roman"/>
                <a:cs typeface="Times New Roman"/>
              </a:rPr>
              <a:t>2</a:t>
            </a:r>
            <a:r>
              <a:rPr sz="2800" b="1" i="1" dirty="0">
                <a:latin typeface="Times New Roman"/>
                <a:cs typeface="Times New Roman"/>
              </a:rPr>
              <a:t>56  addresses.</a:t>
            </a:r>
            <a:endParaRPr sz="2800">
              <a:latin typeface="Times New Roman"/>
              <a:cs typeface="Times New Roman"/>
            </a:endParaRPr>
          </a:p>
          <a:p>
            <a:pPr marL="400050" marR="9525" indent="-400050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400050" algn="l"/>
              </a:tabLst>
            </a:pP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second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group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has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128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customers;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spc="23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needs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128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addresses.</a:t>
            </a:r>
            <a:endParaRPr sz="2800">
              <a:latin typeface="Times New Roman"/>
              <a:cs typeface="Times New Roman"/>
            </a:endParaRPr>
          </a:p>
          <a:p>
            <a:pPr marL="433705" marR="8255" indent="-433705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433705" algn="l"/>
                <a:tab pos="434340" algn="l"/>
                <a:tab pos="1179195" algn="l"/>
                <a:tab pos="2066289" algn="l"/>
                <a:tab pos="3112135" algn="l"/>
                <a:tab pos="3802379" algn="l"/>
                <a:tab pos="4511675" algn="l"/>
                <a:tab pos="6285230" algn="l"/>
                <a:tab pos="7148830" algn="l"/>
                <a:tab pos="8152130" algn="l"/>
              </a:tabLst>
            </a:pP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d	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spc="-5" dirty="0">
                <a:latin typeface="Times New Roman"/>
                <a:cs typeface="Times New Roman"/>
              </a:rPr>
              <a:t>rou</a:t>
            </a:r>
            <a:r>
              <a:rPr sz="2800" b="1" i="1" dirty="0">
                <a:latin typeface="Times New Roman"/>
                <a:cs typeface="Times New Roman"/>
              </a:rPr>
              <a:t>p	</a:t>
            </a:r>
            <a:r>
              <a:rPr sz="2800" b="1" i="1" spc="-5" dirty="0">
                <a:latin typeface="Times New Roman"/>
                <a:cs typeface="Times New Roman"/>
              </a:rPr>
              <a:t>ha</a:t>
            </a:r>
            <a:r>
              <a:rPr sz="2800" b="1" i="1" dirty="0">
                <a:latin typeface="Times New Roman"/>
                <a:cs typeface="Times New Roman"/>
              </a:rPr>
              <a:t>s	128	</a:t>
            </a:r>
            <a:r>
              <a:rPr sz="2800" b="1" i="1" spc="-5" dirty="0">
                <a:latin typeface="Times New Roman"/>
                <a:cs typeface="Times New Roman"/>
              </a:rPr>
              <a:t>cus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er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;	</a:t>
            </a:r>
            <a:r>
              <a:rPr sz="2800" b="1" i="1" spc="-5" dirty="0">
                <a:latin typeface="Times New Roman"/>
                <a:cs typeface="Times New Roman"/>
              </a:rPr>
              <a:t>eac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s	64  addresses.</a:t>
            </a:r>
            <a:endParaRPr sz="2800">
              <a:latin typeface="Times New Roman"/>
              <a:cs typeface="Times New Roman"/>
            </a:endParaRPr>
          </a:p>
          <a:p>
            <a:pPr marL="12700" marR="7620">
              <a:lnSpc>
                <a:spcPct val="100000"/>
              </a:lnSpc>
              <a:tabLst>
                <a:tab pos="1179195" algn="l"/>
                <a:tab pos="1773555" algn="l"/>
                <a:tab pos="3357879" algn="l"/>
                <a:tab pos="4053204" algn="l"/>
                <a:tab pos="4786630" algn="l"/>
                <a:tab pos="5403215" algn="l"/>
                <a:tab pos="6156960" algn="l"/>
                <a:tab pos="7106284" algn="l"/>
              </a:tabLst>
            </a:pPr>
            <a:r>
              <a:rPr sz="2800" b="1" i="1" spc="-15" dirty="0">
                <a:latin typeface="Times New Roman"/>
                <a:cs typeface="Times New Roman"/>
              </a:rPr>
              <a:t>D</a:t>
            </a:r>
            <a:r>
              <a:rPr sz="2800" b="1" i="1" spc="-5" dirty="0">
                <a:latin typeface="Times New Roman"/>
                <a:cs typeface="Times New Roman"/>
              </a:rPr>
              <a:t>es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dirty="0">
                <a:latin typeface="Times New Roman"/>
                <a:cs typeface="Times New Roman"/>
              </a:rPr>
              <a:t>n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su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dirty="0">
                <a:latin typeface="Times New Roman"/>
                <a:cs typeface="Times New Roman"/>
              </a:rPr>
              <a:t>bl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k</a:t>
            </a:r>
            <a:r>
              <a:rPr sz="2800" b="1" i="1" dirty="0">
                <a:latin typeface="Times New Roman"/>
                <a:cs typeface="Times New Roman"/>
              </a:rPr>
              <a:t>s	and	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d	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u</a:t>
            </a:r>
            <a:r>
              <a:rPr sz="2800" b="1" i="1" dirty="0">
                <a:latin typeface="Times New Roman"/>
                <a:cs typeface="Times New Roman"/>
              </a:rPr>
              <a:t>t	</a:t>
            </a:r>
            <a:r>
              <a:rPr sz="2800" b="1" i="1" spc="-5" dirty="0">
                <a:latin typeface="Times New Roman"/>
                <a:cs typeface="Times New Roman"/>
              </a:rPr>
              <a:t>ho</a:t>
            </a:r>
            <a:r>
              <a:rPr sz="2800" b="1" i="1" dirty="0">
                <a:latin typeface="Times New Roman"/>
                <a:cs typeface="Times New Roman"/>
              </a:rPr>
              <a:t>w	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dirty="0">
                <a:latin typeface="Times New Roman"/>
                <a:cs typeface="Times New Roman"/>
              </a:rPr>
              <a:t>any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dd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sses 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still</a:t>
            </a:r>
            <a:r>
              <a:rPr sz="2800" b="1" i="1" dirty="0">
                <a:latin typeface="Times New Roman"/>
                <a:cs typeface="Times New Roman"/>
              </a:rPr>
              <a:t> available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after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these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allocations.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38</a:t>
            </a:fld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6660" y="34290"/>
            <a:ext cx="2538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19.10</a:t>
            </a:r>
            <a:endParaRPr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" y="1177290"/>
            <a:ext cx="8523605" cy="322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19.9</a:t>
            </a:r>
            <a:r>
              <a:rPr sz="2800" b="1" i="1" spc="-5" dirty="0">
                <a:latin typeface="Times New Roman"/>
                <a:cs typeface="Times New Roman"/>
              </a:rPr>
              <a:t> shows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situation.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68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Group</a:t>
            </a: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For this </a:t>
            </a:r>
            <a:r>
              <a:rPr sz="2800" b="1" i="1" dirty="0">
                <a:latin typeface="Times New Roman"/>
                <a:cs typeface="Times New Roman"/>
              </a:rPr>
              <a:t>group,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spc="-5" dirty="0">
                <a:latin typeface="Times New Roman"/>
                <a:cs typeface="Times New Roman"/>
              </a:rPr>
              <a:t>customer needs </a:t>
            </a:r>
            <a:r>
              <a:rPr sz="2800" b="1" i="1" dirty="0">
                <a:latin typeface="Times New Roman"/>
                <a:cs typeface="Times New Roman"/>
              </a:rPr>
              <a:t>256 </a:t>
            </a:r>
            <a:r>
              <a:rPr sz="2800" b="1" i="1" spc="-5" dirty="0">
                <a:latin typeface="Times New Roman"/>
                <a:cs typeface="Times New Roman"/>
              </a:rPr>
              <a:t>addresses. This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means that </a:t>
            </a:r>
            <a:r>
              <a:rPr sz="2800" b="1" i="1" dirty="0">
                <a:latin typeface="Times New Roman"/>
                <a:cs typeface="Times New Roman"/>
              </a:rPr>
              <a:t>8 (log2 256) bits are </a:t>
            </a:r>
            <a:r>
              <a:rPr sz="2800" b="1" i="1" spc="-5" dirty="0">
                <a:latin typeface="Times New Roman"/>
                <a:cs typeface="Times New Roman"/>
              </a:rPr>
              <a:t>needed </a:t>
            </a:r>
            <a:r>
              <a:rPr sz="2800" b="1" i="1" dirty="0">
                <a:latin typeface="Times New Roman"/>
                <a:cs typeface="Times New Roman"/>
              </a:rPr>
              <a:t>to define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spc="-5" dirty="0">
                <a:latin typeface="Times New Roman"/>
                <a:cs typeface="Times New Roman"/>
              </a:rPr>
              <a:t> host.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prefix length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then </a:t>
            </a:r>
            <a:r>
              <a:rPr sz="2800" b="1" i="1" dirty="0">
                <a:latin typeface="Times New Roman"/>
                <a:cs typeface="Times New Roman"/>
              </a:rPr>
              <a:t>32 − 8 = 24.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addresses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1580" y="34290"/>
            <a:ext cx="4584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19.10</a:t>
            </a:r>
            <a:r>
              <a:rPr sz="3200" spc="-3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063626" y="4286886"/>
            <a:ext cx="7016750" cy="1985010"/>
            <a:chOff x="1063626" y="4286886"/>
            <a:chExt cx="7016750" cy="1985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139" y="4344669"/>
              <a:ext cx="6902450" cy="18707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2199" y="4315459"/>
              <a:ext cx="6959600" cy="1927860"/>
            </a:xfrm>
            <a:custGeom>
              <a:avLst/>
              <a:gdLst/>
              <a:ahLst/>
              <a:cxnLst/>
              <a:rect l="l" t="t" r="r" b="b"/>
              <a:pathLst>
                <a:path w="6959600" h="1927860">
                  <a:moveTo>
                    <a:pt x="0" y="0"/>
                  </a:moveTo>
                  <a:lnTo>
                    <a:pt x="6959600" y="0"/>
                  </a:lnTo>
                  <a:lnTo>
                    <a:pt x="6959600" y="1927859"/>
                  </a:lnTo>
                  <a:lnTo>
                    <a:pt x="0" y="1927859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39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75739" y="2792729"/>
            <a:ext cx="59924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0" marR="5080" indent="-16764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IPv4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addresses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are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unique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and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universal.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580" y="34290"/>
            <a:ext cx="4584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19.10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29870" y="1329690"/>
            <a:ext cx="8523605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Group</a:t>
            </a: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99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For this </a:t>
            </a:r>
            <a:r>
              <a:rPr sz="2800" b="1" i="1" dirty="0">
                <a:latin typeface="Times New Roman"/>
                <a:cs typeface="Times New Roman"/>
              </a:rPr>
              <a:t>group,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spc="-5" dirty="0">
                <a:latin typeface="Times New Roman"/>
                <a:cs typeface="Times New Roman"/>
              </a:rPr>
              <a:t>customer needs </a:t>
            </a:r>
            <a:r>
              <a:rPr sz="2800" b="1" i="1" dirty="0">
                <a:latin typeface="Times New Roman"/>
                <a:cs typeface="Times New Roman"/>
              </a:rPr>
              <a:t>128 </a:t>
            </a:r>
            <a:r>
              <a:rPr sz="2800" b="1" i="1" spc="-5" dirty="0">
                <a:latin typeface="Times New Roman"/>
                <a:cs typeface="Times New Roman"/>
              </a:rPr>
              <a:t>addresses. This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means that </a:t>
            </a:r>
            <a:r>
              <a:rPr sz="2800" b="1" i="1" dirty="0">
                <a:latin typeface="Times New Roman"/>
                <a:cs typeface="Times New Roman"/>
              </a:rPr>
              <a:t>7 (log2 128) bits are </a:t>
            </a:r>
            <a:r>
              <a:rPr sz="2800" b="1" i="1" spc="-5" dirty="0">
                <a:latin typeface="Times New Roman"/>
                <a:cs typeface="Times New Roman"/>
              </a:rPr>
              <a:t>needed </a:t>
            </a:r>
            <a:r>
              <a:rPr sz="2800" b="1" i="1" dirty="0">
                <a:latin typeface="Times New Roman"/>
                <a:cs typeface="Times New Roman"/>
              </a:rPr>
              <a:t>to define </a:t>
            </a:r>
            <a:r>
              <a:rPr sz="2800" b="1" i="1" spc="-10" dirty="0">
                <a:latin typeface="Times New Roman"/>
                <a:cs typeface="Times New Roman"/>
              </a:rPr>
              <a:t>each </a:t>
            </a:r>
            <a:r>
              <a:rPr sz="2800" b="1" i="1" spc="-5" dirty="0">
                <a:latin typeface="Times New Roman"/>
                <a:cs typeface="Times New Roman"/>
              </a:rPr>
              <a:t> host. </a:t>
            </a:r>
            <a:r>
              <a:rPr sz="2800" b="1" i="1" spc="-10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prefix length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then </a:t>
            </a:r>
            <a:r>
              <a:rPr sz="2800" b="1" i="1" dirty="0">
                <a:latin typeface="Times New Roman"/>
                <a:cs typeface="Times New Roman"/>
              </a:rPr>
              <a:t>32 − 7 = 25.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addresses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52526" y="3673476"/>
            <a:ext cx="6837680" cy="2023110"/>
            <a:chOff x="1152526" y="3673476"/>
            <a:chExt cx="6837680" cy="2023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039" y="3731259"/>
              <a:ext cx="6722109" cy="19075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1099" y="3702049"/>
              <a:ext cx="6780530" cy="1965960"/>
            </a:xfrm>
            <a:custGeom>
              <a:avLst/>
              <a:gdLst/>
              <a:ahLst/>
              <a:cxnLst/>
              <a:rect l="l" t="t" r="r" b="b"/>
              <a:pathLst>
                <a:path w="6780530" h="1965960">
                  <a:moveTo>
                    <a:pt x="0" y="0"/>
                  </a:moveTo>
                  <a:lnTo>
                    <a:pt x="6780530" y="0"/>
                  </a:lnTo>
                  <a:lnTo>
                    <a:pt x="6780530" y="1965960"/>
                  </a:lnTo>
                  <a:lnTo>
                    <a:pt x="0" y="196596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40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580" y="34290"/>
            <a:ext cx="4584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19.10</a:t>
            </a:r>
            <a:r>
              <a:rPr sz="3200" spc="-3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(continued)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52400" y="838200"/>
            <a:ext cx="8686800" cy="1827530"/>
          </a:xfrm>
          <a:custGeom>
            <a:avLst/>
            <a:gdLst/>
            <a:ahLst/>
            <a:cxnLst/>
            <a:rect l="l" t="t" r="r" b="b"/>
            <a:pathLst>
              <a:path w="8686800" h="1827530">
                <a:moveTo>
                  <a:pt x="8686800" y="0"/>
                </a:moveTo>
                <a:lnTo>
                  <a:pt x="0" y="0"/>
                </a:lnTo>
                <a:lnTo>
                  <a:pt x="0" y="1827529"/>
                </a:lnTo>
                <a:lnTo>
                  <a:pt x="4343400" y="1827529"/>
                </a:lnTo>
                <a:lnTo>
                  <a:pt x="8686800" y="1827529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70" y="872490"/>
            <a:ext cx="8603615" cy="175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Group</a:t>
            </a: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50800" marR="43180">
              <a:lnSpc>
                <a:spcPct val="100000"/>
              </a:lnSpc>
              <a:tabLst>
                <a:tab pos="739775" algn="l"/>
                <a:tab pos="1136015" algn="l"/>
                <a:tab pos="1410335" algn="l"/>
                <a:tab pos="1849755" algn="l"/>
                <a:tab pos="2167255" algn="l"/>
                <a:tab pos="2506345" algn="l"/>
                <a:tab pos="3331845" algn="l"/>
                <a:tab pos="3463290" algn="l"/>
                <a:tab pos="4116704" algn="l"/>
                <a:tab pos="4730115" algn="l"/>
                <a:tab pos="4809490" algn="l"/>
                <a:tab pos="5772785" algn="l"/>
                <a:tab pos="5894070" algn="l"/>
                <a:tab pos="6266180" algn="l"/>
                <a:tab pos="6310630" algn="l"/>
                <a:tab pos="7139305" algn="l"/>
                <a:tab pos="7894955" algn="l"/>
                <a:tab pos="798004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is	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spc="-5" dirty="0">
                <a:latin typeface="Times New Roman"/>
                <a:cs typeface="Times New Roman"/>
              </a:rPr>
              <a:t>rou</a:t>
            </a:r>
            <a:r>
              <a:rPr sz="2800" b="1" i="1" spc="5" dirty="0">
                <a:latin typeface="Times New Roman"/>
                <a:cs typeface="Times New Roman"/>
              </a:rPr>
              <a:t>p</a:t>
            </a:r>
            <a:r>
              <a:rPr sz="2800" b="1" i="1" dirty="0">
                <a:latin typeface="Times New Roman"/>
                <a:cs typeface="Times New Roman"/>
              </a:rPr>
              <a:t>,	</a:t>
            </a:r>
            <a:r>
              <a:rPr sz="2800" b="1" i="1" spc="-5" dirty="0">
                <a:latin typeface="Times New Roman"/>
                <a:cs typeface="Times New Roman"/>
              </a:rPr>
              <a:t>eac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-5" dirty="0">
                <a:latin typeface="Times New Roman"/>
                <a:cs typeface="Times New Roman"/>
              </a:rPr>
              <a:t>us</a:t>
            </a:r>
            <a:r>
              <a:rPr sz="2800" b="1" i="1" dirty="0">
                <a:latin typeface="Times New Roman"/>
                <a:cs typeface="Times New Roman"/>
              </a:rPr>
              <a:t>t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		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ed</a:t>
            </a:r>
            <a:r>
              <a:rPr sz="2800" b="1" i="1" dirty="0">
                <a:latin typeface="Times New Roman"/>
                <a:cs typeface="Times New Roman"/>
              </a:rPr>
              <a:t>s	</a:t>
            </a:r>
            <a:r>
              <a:rPr sz="2800" b="1" i="1" spc="5" dirty="0">
                <a:latin typeface="Times New Roman"/>
                <a:cs typeface="Times New Roman"/>
              </a:rPr>
              <a:t>6</a:t>
            </a:r>
            <a:r>
              <a:rPr sz="2800" b="1" i="1" dirty="0">
                <a:latin typeface="Times New Roman"/>
                <a:cs typeface="Times New Roman"/>
              </a:rPr>
              <a:t>4	a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dres</a:t>
            </a:r>
            <a:r>
              <a:rPr sz="2800" b="1" i="1" spc="5" dirty="0">
                <a:latin typeface="Times New Roman"/>
                <a:cs typeface="Times New Roman"/>
              </a:rPr>
              <a:t>s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.	</a:t>
            </a:r>
            <a:r>
              <a:rPr sz="2800" b="1" i="1" spc="-15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is  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s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t	6	</a:t>
            </a:r>
            <a:r>
              <a:rPr sz="2800" b="1" i="1" spc="5" dirty="0">
                <a:latin typeface="Times New Roman"/>
                <a:cs typeface="Times New Roman"/>
              </a:rPr>
              <a:t>(</a:t>
            </a:r>
            <a:r>
              <a:rPr sz="2800" b="1" i="1" dirty="0">
                <a:latin typeface="Times New Roman"/>
                <a:cs typeface="Times New Roman"/>
              </a:rPr>
              <a:t>lo</a:t>
            </a:r>
            <a:r>
              <a:rPr sz="2800" b="1" i="1" spc="35" dirty="0">
                <a:latin typeface="Times New Roman"/>
                <a:cs typeface="Times New Roman"/>
              </a:rPr>
              <a:t>g</a:t>
            </a:r>
            <a:r>
              <a:rPr sz="2400" b="1" i="1" spc="15" baseline="-15625" dirty="0">
                <a:latin typeface="Times New Roman"/>
                <a:cs typeface="Times New Roman"/>
              </a:rPr>
              <a:t>2</a:t>
            </a:r>
            <a:r>
              <a:rPr sz="2800" b="1" i="1" spc="5" dirty="0">
                <a:latin typeface="Times New Roman"/>
                <a:cs typeface="Times New Roman"/>
              </a:rPr>
              <a:t>6</a:t>
            </a:r>
            <a:r>
              <a:rPr sz="2800" b="1" i="1" dirty="0">
                <a:latin typeface="Times New Roman"/>
                <a:cs typeface="Times New Roman"/>
              </a:rPr>
              <a:t>4)		bits	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ne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d		to		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h	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t.		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09"/>
              </a:spcBef>
            </a:pPr>
            <a:r>
              <a:rPr sz="2800" b="1" i="1" spc="-5" dirty="0">
                <a:latin typeface="Times New Roman"/>
                <a:cs typeface="Times New Roman"/>
              </a:rPr>
              <a:t>prefix length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-5" dirty="0">
                <a:latin typeface="Times New Roman"/>
                <a:cs typeface="Times New Roman"/>
              </a:rPr>
              <a:t> then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32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−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6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= 26.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 </a:t>
            </a:r>
            <a:r>
              <a:rPr sz="2800" b="1" i="1" dirty="0">
                <a:latin typeface="Times New Roman"/>
                <a:cs typeface="Times New Roman"/>
              </a:rPr>
              <a:t>are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9186" y="2785747"/>
            <a:ext cx="6944359" cy="1996439"/>
            <a:chOff x="1099186" y="2785747"/>
            <a:chExt cx="6944359" cy="199643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700" y="2843530"/>
              <a:ext cx="6830059" cy="18808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7760" y="2814320"/>
              <a:ext cx="6887209" cy="1939289"/>
            </a:xfrm>
            <a:custGeom>
              <a:avLst/>
              <a:gdLst/>
              <a:ahLst/>
              <a:cxnLst/>
              <a:rect l="l" t="t" r="r" b="b"/>
              <a:pathLst>
                <a:path w="6887209" h="1939289">
                  <a:moveTo>
                    <a:pt x="0" y="0"/>
                  </a:moveTo>
                  <a:lnTo>
                    <a:pt x="6887210" y="0"/>
                  </a:lnTo>
                  <a:lnTo>
                    <a:pt x="6887210" y="1939289"/>
                  </a:lnTo>
                  <a:lnTo>
                    <a:pt x="0" y="1939289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9870" y="4909820"/>
            <a:ext cx="731012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granted addresses to the ISP: </a:t>
            </a:r>
            <a:r>
              <a:rPr sz="2800" b="1" i="1" dirty="0">
                <a:latin typeface="Times New Roman"/>
                <a:cs typeface="Times New Roman"/>
              </a:rPr>
              <a:t>65,536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allocated addresses </a:t>
            </a:r>
            <a:r>
              <a:rPr sz="2800" b="1" i="1" dirty="0">
                <a:latin typeface="Times New Roman"/>
                <a:cs typeface="Times New Roman"/>
              </a:rPr>
              <a:t>by </a:t>
            </a:r>
            <a:r>
              <a:rPr sz="2800" b="1" i="1" spc="-5" dirty="0">
                <a:latin typeface="Times New Roman"/>
                <a:cs typeface="Times New Roman"/>
              </a:rPr>
              <a:t>the ISP: 40,960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available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addresses: </a:t>
            </a:r>
            <a:r>
              <a:rPr sz="2800" b="1" i="1" dirty="0">
                <a:latin typeface="Times New Roman"/>
                <a:cs typeface="Times New Roman"/>
              </a:rPr>
              <a:t>24,576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41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00" y="415290"/>
            <a:ext cx="7976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19.9	</a:t>
            </a:r>
            <a:r>
              <a:rPr spc="-5" dirty="0"/>
              <a:t>An</a:t>
            </a:r>
            <a:r>
              <a:rPr spc="5" dirty="0"/>
              <a:t> </a:t>
            </a:r>
            <a:r>
              <a:rPr dirty="0"/>
              <a:t>example of</a:t>
            </a:r>
            <a:r>
              <a:rPr spc="10" dirty="0"/>
              <a:t> </a:t>
            </a:r>
            <a:r>
              <a:rPr dirty="0"/>
              <a:t>address</a:t>
            </a:r>
            <a:r>
              <a:rPr spc="-5" dirty="0"/>
              <a:t> allocation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distribution</a:t>
            </a:r>
            <a:r>
              <a:rPr spc="5" dirty="0"/>
              <a:t> </a:t>
            </a:r>
            <a:r>
              <a:rPr dirty="0"/>
              <a:t>by an</a:t>
            </a:r>
            <a:r>
              <a:rPr spc="5" dirty="0"/>
              <a:t> </a:t>
            </a:r>
            <a:r>
              <a:rPr spc="-5" dirty="0"/>
              <a:t>ISP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549748"/>
            <a:ext cx="8416915" cy="40852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42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039" y="2091690"/>
            <a:ext cx="471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19.3	</a:t>
            </a:r>
            <a:r>
              <a:rPr spc="-5" dirty="0"/>
              <a:t>Addresses</a:t>
            </a:r>
            <a:r>
              <a:rPr spc="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spc="-5" dirty="0"/>
              <a:t>private networks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35" y="2662517"/>
            <a:ext cx="6218161" cy="18108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43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509" y="415290"/>
            <a:ext cx="4209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ig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u</a:t>
            </a: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r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e 19.10	</a:t>
            </a:r>
            <a:r>
              <a:rPr dirty="0"/>
              <a:t>A</a:t>
            </a:r>
            <a:r>
              <a:rPr spc="-120" dirty="0"/>
              <a:t> </a:t>
            </a:r>
            <a:r>
              <a:rPr dirty="0"/>
              <a:t>N</a:t>
            </a:r>
            <a:r>
              <a:rPr spc="-125" dirty="0"/>
              <a:t>A</a:t>
            </a:r>
            <a:r>
              <a:rPr dirty="0"/>
              <a:t>T </a:t>
            </a:r>
            <a:r>
              <a:rPr spc="-10" dirty="0"/>
              <a:t>i</a:t>
            </a:r>
            <a:r>
              <a:rPr dirty="0"/>
              <a:t>m</a:t>
            </a:r>
            <a:r>
              <a:rPr spc="5" dirty="0"/>
              <a:t>p</a:t>
            </a:r>
            <a:r>
              <a:rPr spc="-10" dirty="0"/>
              <a:t>l</a:t>
            </a:r>
            <a:r>
              <a:rPr dirty="0"/>
              <a:t>eme</a:t>
            </a:r>
            <a:r>
              <a:rPr spc="-5" dirty="0"/>
              <a:t>n</a:t>
            </a:r>
            <a:r>
              <a:rPr spc="-10" dirty="0"/>
              <a:t>t</a:t>
            </a:r>
            <a:r>
              <a:rPr spc="5" dirty="0"/>
              <a:t>a</a:t>
            </a:r>
            <a:r>
              <a:rPr dirty="0"/>
              <a:t>t</a:t>
            </a:r>
            <a:r>
              <a:rPr spc="-10" dirty="0"/>
              <a:t>i</a:t>
            </a:r>
            <a:r>
              <a:rPr dirty="0"/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98" y="2139962"/>
            <a:ext cx="8724581" cy="22034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44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8779" y="415290"/>
            <a:ext cx="38500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720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30" dirty="0">
                <a:solidFill>
                  <a:srgbClr val="3333CC"/>
                </a:solidFill>
                <a:latin typeface="Times New Roman"/>
                <a:cs typeface="Times New Roman"/>
              </a:rPr>
              <a:t>19.11	</a:t>
            </a:r>
            <a:r>
              <a:rPr spc="-5" dirty="0"/>
              <a:t>Addresses</a:t>
            </a:r>
            <a:r>
              <a:rPr spc="-2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5" dirty="0"/>
              <a:t>NAT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2162810"/>
            <a:ext cx="9013190" cy="23329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350" y="415290"/>
            <a:ext cx="4355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19.12	</a:t>
            </a:r>
            <a:r>
              <a:rPr spc="-40" dirty="0"/>
              <a:t>NAT</a:t>
            </a:r>
            <a:r>
              <a:rPr spc="-35" dirty="0"/>
              <a:t> </a:t>
            </a:r>
            <a:r>
              <a:rPr dirty="0"/>
              <a:t>address</a:t>
            </a:r>
            <a:r>
              <a:rPr spc="-35" dirty="0"/>
              <a:t> </a:t>
            </a:r>
            <a:r>
              <a:rPr spc="-5" dirty="0"/>
              <a:t>translation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050" y="1363980"/>
            <a:ext cx="6047047" cy="46513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46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419" y="1863090"/>
            <a:ext cx="4625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19.4	</a:t>
            </a:r>
            <a:r>
              <a:rPr spc="-5" dirty="0"/>
              <a:t>Five-column</a:t>
            </a:r>
            <a:r>
              <a:rPr spc="-10" dirty="0"/>
              <a:t> </a:t>
            </a:r>
            <a:r>
              <a:rPr spc="-5" dirty="0"/>
              <a:t>translation</a:t>
            </a:r>
            <a:r>
              <a:rPr dirty="0"/>
              <a:t> </a:t>
            </a:r>
            <a:r>
              <a:rPr spc="-5" dirty="0"/>
              <a:t>table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234" y="2354584"/>
            <a:ext cx="7206561" cy="21590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47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6240" y="415290"/>
            <a:ext cx="3576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19.13	</a:t>
            </a:r>
            <a:r>
              <a:rPr spc="-5" dirty="0"/>
              <a:t>An</a:t>
            </a:r>
            <a:r>
              <a:rPr spc="-20" dirty="0"/>
              <a:t> </a:t>
            </a:r>
            <a:r>
              <a:rPr dirty="0"/>
              <a:t>ISP</a:t>
            </a:r>
            <a:r>
              <a:rPr spc="-1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45" dirty="0"/>
              <a:t>NAT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447" y="1356031"/>
            <a:ext cx="7082952" cy="40541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48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259" y="440690"/>
            <a:ext cx="4570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19-2</a:t>
            </a:r>
            <a:r>
              <a:rPr sz="3200" i="0" spc="-65" dirty="0">
                <a:latin typeface="Times New Roman"/>
                <a:cs typeface="Times New Roman"/>
              </a:rPr>
              <a:t> </a:t>
            </a:r>
            <a:r>
              <a:rPr sz="3200" i="0" spc="170" dirty="0">
                <a:latin typeface="Times New Roman"/>
                <a:cs typeface="Times New Roman"/>
              </a:rPr>
              <a:t>IPv6ADDRESSES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419" y="434847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2270" y="1558290"/>
            <a:ext cx="8068309" cy="362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Despite </a:t>
            </a:r>
            <a:r>
              <a:rPr sz="2800" b="1" i="1" dirty="0">
                <a:latin typeface="Times New Roman"/>
                <a:cs typeface="Times New Roman"/>
              </a:rPr>
              <a:t>all </a:t>
            </a:r>
            <a:r>
              <a:rPr sz="2800" b="1" i="1" spc="-5" dirty="0">
                <a:latin typeface="Times New Roman"/>
                <a:cs typeface="Times New Roman"/>
              </a:rPr>
              <a:t>short-term solutions, address depletion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still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long-term </a:t>
            </a:r>
            <a:r>
              <a:rPr sz="2800" b="1" i="1" dirty="0">
                <a:latin typeface="Times New Roman"/>
                <a:cs typeface="Times New Roman"/>
              </a:rPr>
              <a:t>problem for </a:t>
            </a:r>
            <a:r>
              <a:rPr sz="2800" b="1" i="1" spc="-5" dirty="0">
                <a:latin typeface="Times New Roman"/>
                <a:cs typeface="Times New Roman"/>
              </a:rPr>
              <a:t>the Internet. This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other problems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IP </a:t>
            </a:r>
            <a:r>
              <a:rPr sz="2800" b="1" i="1" spc="-5" dirty="0">
                <a:latin typeface="Times New Roman"/>
                <a:cs typeface="Times New Roman"/>
              </a:rPr>
              <a:t>protocol itself have </a:t>
            </a:r>
            <a:r>
              <a:rPr sz="2800" b="1" i="1" dirty="0">
                <a:latin typeface="Times New Roman"/>
                <a:cs typeface="Times New Roman"/>
              </a:rPr>
              <a:t>been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motivation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IPv6.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6149975">
              <a:lnSpc>
                <a:spcPct val="100000"/>
              </a:lnSpc>
              <a:spcBef>
                <a:spcPts val="530"/>
              </a:spcBef>
            </a:pP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Structure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Address</a:t>
            </a:r>
            <a:r>
              <a:rPr sz="2400" b="1" spc="-6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Space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180" y="433324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49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80210" y="2792729"/>
            <a:ext cx="55848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The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space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of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IPv4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1260" y="3158490"/>
            <a:ext cx="565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b="1" spc="7" baseline="-16493" dirty="0">
                <a:latin typeface="Arial"/>
                <a:cs typeface="Arial"/>
              </a:rPr>
              <a:t>2</a:t>
            </a:r>
            <a:r>
              <a:rPr sz="1850" b="1" spc="5" dirty="0">
                <a:latin typeface="Arial"/>
                <a:cs typeface="Arial"/>
              </a:rPr>
              <a:t>32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0755" y="3280409"/>
            <a:ext cx="33724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3255" algn="l"/>
              </a:tabLst>
            </a:pPr>
            <a:r>
              <a:rPr sz="3200" b="1" spc="-10" dirty="0">
                <a:latin typeface="Arial"/>
                <a:cs typeface="Arial"/>
              </a:rPr>
              <a:t>o</a:t>
            </a:r>
            <a:r>
              <a:rPr sz="3200" b="1" dirty="0">
                <a:latin typeface="Arial"/>
                <a:cs typeface="Arial"/>
              </a:rPr>
              <a:t>r	</a:t>
            </a:r>
            <a:r>
              <a:rPr sz="3200" b="1" spc="-5" dirty="0">
                <a:latin typeface="Arial"/>
                <a:cs typeface="Arial"/>
              </a:rPr>
              <a:t>4,</a:t>
            </a:r>
            <a:r>
              <a:rPr sz="3200" b="1" spc="5" dirty="0">
                <a:latin typeface="Arial"/>
                <a:cs typeface="Arial"/>
              </a:rPr>
              <a:t>294</a:t>
            </a:r>
            <a:r>
              <a:rPr sz="3200" b="1" spc="-10" dirty="0">
                <a:latin typeface="Arial"/>
                <a:cs typeface="Arial"/>
              </a:rPr>
              <a:t>,</a:t>
            </a:r>
            <a:r>
              <a:rPr sz="3200" b="1" spc="5" dirty="0">
                <a:latin typeface="Arial"/>
                <a:cs typeface="Arial"/>
              </a:rPr>
              <a:t>967</a:t>
            </a:r>
            <a:r>
              <a:rPr sz="3200" b="1" spc="-5" dirty="0">
                <a:latin typeface="Arial"/>
                <a:cs typeface="Arial"/>
              </a:rPr>
              <a:t>,2</a:t>
            </a:r>
            <a:r>
              <a:rPr sz="3200" b="1" dirty="0">
                <a:latin typeface="Arial"/>
                <a:cs typeface="Arial"/>
              </a:rPr>
              <a:t>9</a:t>
            </a:r>
            <a:r>
              <a:rPr sz="3200" b="1" spc="5" dirty="0">
                <a:latin typeface="Arial"/>
                <a:cs typeface="Arial"/>
              </a:rPr>
              <a:t>6</a:t>
            </a:r>
            <a:r>
              <a:rPr sz="3200" b="1" dirty="0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</a:rPr>
              <a:t>N</a:t>
            </a:r>
            <a:r>
              <a:rPr sz="2800" dirty="0">
                <a:solidFill>
                  <a:srgbClr val="FF0000"/>
                </a:solidFill>
              </a:rPr>
              <a:t>ote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429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581660"/>
          </a:xfrm>
          <a:custGeom>
            <a:avLst/>
            <a:gdLst/>
            <a:ahLst/>
            <a:cxnLst/>
            <a:rect l="l" t="t" r="r" b="b"/>
            <a:pathLst>
              <a:path w="8077200" h="581660">
                <a:moveTo>
                  <a:pt x="8077200" y="0"/>
                </a:moveTo>
                <a:lnTo>
                  <a:pt x="0" y="0"/>
                </a:lnTo>
                <a:lnTo>
                  <a:pt x="0" y="581660"/>
                </a:lnTo>
                <a:lnTo>
                  <a:pt x="4038600" y="581660"/>
                </a:lnTo>
                <a:lnTo>
                  <a:pt x="8077200" y="58166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2550" y="2792729"/>
            <a:ext cx="6350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An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IPv6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address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128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bits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long.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50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840" y="415290"/>
            <a:ext cx="7605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19.14	</a:t>
            </a:r>
            <a:r>
              <a:rPr spc="-5" dirty="0"/>
              <a:t>IPv6</a:t>
            </a:r>
            <a:r>
              <a:rPr spc="5" dirty="0"/>
              <a:t> </a:t>
            </a:r>
            <a:r>
              <a:rPr dirty="0"/>
              <a:t>address</a:t>
            </a:r>
            <a:r>
              <a:rPr spc="-10" dirty="0"/>
              <a:t> </a:t>
            </a:r>
            <a:r>
              <a:rPr spc="-5" dirty="0"/>
              <a:t>in </a:t>
            </a:r>
            <a:r>
              <a:rPr dirty="0"/>
              <a:t>binary</a:t>
            </a:r>
            <a:r>
              <a:rPr spc="-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hexadecimal</a:t>
            </a:r>
            <a:r>
              <a:rPr spc="-20" dirty="0"/>
              <a:t> </a:t>
            </a:r>
            <a:r>
              <a:rPr dirty="0"/>
              <a:t>colon </a:t>
            </a:r>
            <a:r>
              <a:rPr spc="-5" dirty="0"/>
              <a:t>notation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58716"/>
            <a:ext cx="7989570" cy="17322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51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4681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19.15	</a:t>
            </a:r>
            <a:r>
              <a:rPr spc="-5" dirty="0"/>
              <a:t>Abbreviated</a:t>
            </a:r>
            <a:r>
              <a:rPr dirty="0"/>
              <a:t> </a:t>
            </a:r>
            <a:r>
              <a:rPr spc="-5" dirty="0"/>
              <a:t>IPv6</a:t>
            </a:r>
            <a:r>
              <a:rPr dirty="0"/>
              <a:t> </a:t>
            </a:r>
            <a:r>
              <a:rPr spc="-5" dirty="0"/>
              <a:t>addresses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50" y="1985346"/>
            <a:ext cx="7297019" cy="32475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52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0"/>
            <a:ext cx="8686800" cy="520700"/>
          </a:xfrm>
          <a:custGeom>
            <a:avLst/>
            <a:gdLst/>
            <a:ahLst/>
            <a:cxnLst/>
            <a:rect l="l" t="t" r="r" b="b"/>
            <a:pathLst>
              <a:path w="8686800" h="520700">
                <a:moveTo>
                  <a:pt x="8686800" y="0"/>
                </a:moveTo>
                <a:lnTo>
                  <a:pt x="0" y="0"/>
                </a:lnTo>
                <a:lnTo>
                  <a:pt x="0" y="520700"/>
                </a:lnTo>
                <a:lnTo>
                  <a:pt x="4343400" y="520700"/>
                </a:lnTo>
                <a:lnTo>
                  <a:pt x="8686800" y="520700"/>
                </a:lnTo>
                <a:lnTo>
                  <a:pt x="868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8089" y="34290"/>
            <a:ext cx="2514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80" dirty="0">
                <a:solidFill>
                  <a:srgbClr val="FF0000"/>
                </a:solidFill>
              </a:rPr>
              <a:t> </a:t>
            </a:r>
            <a:r>
              <a:rPr sz="3200" spc="-35" dirty="0">
                <a:solidFill>
                  <a:srgbClr val="FF0000"/>
                </a:solidFill>
              </a:rPr>
              <a:t>19.11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29870" y="948690"/>
            <a:ext cx="8522970" cy="299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Expand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0:15::1:12:1213 to its</a:t>
            </a:r>
            <a:r>
              <a:rPr sz="2800" b="1" i="1" spc="-5" dirty="0">
                <a:latin typeface="Times New Roman"/>
                <a:cs typeface="Times New Roman"/>
              </a:rPr>
              <a:t> original.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9900"/>
              </a:lnSpc>
            </a:pPr>
            <a:r>
              <a:rPr sz="2800" b="1" i="1" spc="-1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first need </a:t>
            </a:r>
            <a:r>
              <a:rPr sz="2800" b="1" i="1" dirty="0">
                <a:latin typeface="Times New Roman"/>
                <a:cs typeface="Times New Roman"/>
              </a:rPr>
              <a:t>to align the </a:t>
            </a:r>
            <a:r>
              <a:rPr sz="2800" b="1" i="1" spc="-5" dirty="0">
                <a:latin typeface="Times New Roman"/>
                <a:cs typeface="Times New Roman"/>
              </a:rPr>
              <a:t>left side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double colon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left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original pattern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right </a:t>
            </a:r>
            <a:r>
              <a:rPr sz="2800" b="1" i="1" spc="-5" dirty="0">
                <a:latin typeface="Times New Roman"/>
                <a:cs typeface="Times New Roman"/>
              </a:rPr>
              <a:t>side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double colon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the right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original </a:t>
            </a:r>
            <a:r>
              <a:rPr sz="2800" b="1" i="1" spc="-5" dirty="0">
                <a:latin typeface="Times New Roman"/>
                <a:cs typeface="Times New Roman"/>
              </a:rPr>
              <a:t>pattern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find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how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many</a:t>
            </a:r>
            <a:r>
              <a:rPr sz="2800" b="1" i="1" dirty="0">
                <a:latin typeface="Times New Roman"/>
                <a:cs typeface="Times New Roman"/>
              </a:rPr>
              <a:t> 0s</a:t>
            </a:r>
            <a:r>
              <a:rPr sz="2800" b="1" i="1" spc="-5" dirty="0">
                <a:latin typeface="Times New Roman"/>
                <a:cs typeface="Times New Roman"/>
              </a:rPr>
              <a:t> we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need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to </a:t>
            </a:r>
            <a:r>
              <a:rPr sz="2800" b="1" i="1" spc="-5" dirty="0">
                <a:latin typeface="Times New Roman"/>
                <a:cs typeface="Times New Roman"/>
              </a:rPr>
              <a:t>replace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double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colon.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5007" y="4096386"/>
            <a:ext cx="5252720" cy="762000"/>
            <a:chOff x="1945007" y="4096386"/>
            <a:chExt cx="5252720" cy="762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1520" y="4152899"/>
              <a:ext cx="5138420" cy="647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73580" y="4124959"/>
              <a:ext cx="5195570" cy="704850"/>
            </a:xfrm>
            <a:custGeom>
              <a:avLst/>
              <a:gdLst/>
              <a:ahLst/>
              <a:cxnLst/>
              <a:rect l="l" t="t" r="r" b="b"/>
              <a:pathLst>
                <a:path w="5195570" h="704850">
                  <a:moveTo>
                    <a:pt x="0" y="0"/>
                  </a:moveTo>
                  <a:lnTo>
                    <a:pt x="5195570" y="0"/>
                  </a:lnTo>
                  <a:lnTo>
                    <a:pt x="5195570" y="704850"/>
                  </a:lnTo>
                  <a:lnTo>
                    <a:pt x="0" y="70485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9870" y="5063490"/>
            <a:ext cx="5782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means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 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original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64057" y="5742306"/>
            <a:ext cx="5215890" cy="411480"/>
            <a:chOff x="1964057" y="5742306"/>
            <a:chExt cx="5215890" cy="4114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0570" y="5800089"/>
              <a:ext cx="5101589" cy="2959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92630" y="5770879"/>
              <a:ext cx="5158740" cy="354330"/>
            </a:xfrm>
            <a:custGeom>
              <a:avLst/>
              <a:gdLst/>
              <a:ahLst/>
              <a:cxnLst/>
              <a:rect l="l" t="t" r="r" b="b"/>
              <a:pathLst>
                <a:path w="5158740" h="354329">
                  <a:moveTo>
                    <a:pt x="0" y="0"/>
                  </a:moveTo>
                  <a:lnTo>
                    <a:pt x="5158740" y="0"/>
                  </a:lnTo>
                  <a:lnTo>
                    <a:pt x="5158740" y="354330"/>
                  </a:lnTo>
                  <a:lnTo>
                    <a:pt x="0" y="354330"/>
                  </a:lnTo>
                  <a:lnTo>
                    <a:pt x="0" y="0"/>
                  </a:lnTo>
                  <a:close/>
                </a:path>
              </a:pathLst>
            </a:custGeom>
            <a:ln w="5714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53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1024890"/>
            <a:ext cx="490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19.5	</a:t>
            </a:r>
            <a:r>
              <a:rPr spc="-20" dirty="0"/>
              <a:t>Type</a:t>
            </a:r>
            <a:r>
              <a:rPr spc="-5" dirty="0"/>
              <a:t> prefixes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IPv6</a:t>
            </a:r>
            <a:r>
              <a:rPr spc="-5" dirty="0"/>
              <a:t> addresses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57" y="1529485"/>
            <a:ext cx="7835740" cy="36191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54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690" y="491490"/>
            <a:ext cx="618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19.5	</a:t>
            </a:r>
            <a:r>
              <a:rPr spc="-20" dirty="0"/>
              <a:t>Type</a:t>
            </a:r>
            <a:r>
              <a:rPr spc="5" dirty="0"/>
              <a:t> </a:t>
            </a:r>
            <a:r>
              <a:rPr spc="-5" dirty="0"/>
              <a:t>prefixes</a:t>
            </a:r>
            <a:r>
              <a:rPr dirty="0"/>
              <a:t> for</a:t>
            </a:r>
            <a:r>
              <a:rPr spc="5" dirty="0"/>
              <a:t> </a:t>
            </a:r>
            <a:r>
              <a:rPr dirty="0"/>
              <a:t>IPv6</a:t>
            </a:r>
            <a:r>
              <a:rPr spc="10" dirty="0"/>
              <a:t> </a:t>
            </a:r>
            <a:r>
              <a:rPr spc="-5" dirty="0"/>
              <a:t>addresses</a:t>
            </a:r>
            <a:r>
              <a:rPr dirty="0"/>
              <a:t> </a:t>
            </a:r>
            <a:r>
              <a:rPr spc="-5" dirty="0"/>
              <a:t>(continued)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839469"/>
            <a:ext cx="8026400" cy="48425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55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2109" y="415290"/>
            <a:ext cx="633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19.16	</a:t>
            </a:r>
            <a:r>
              <a:rPr spc="-5" dirty="0"/>
              <a:t>Prefixes </a:t>
            </a:r>
            <a:r>
              <a:rPr spc="5" dirty="0"/>
              <a:t>for</a:t>
            </a:r>
            <a:r>
              <a:rPr dirty="0"/>
              <a:t> </a:t>
            </a:r>
            <a:r>
              <a:rPr spc="-5" dirty="0"/>
              <a:t>provider-based</a:t>
            </a:r>
            <a:r>
              <a:rPr spc="5" dirty="0"/>
              <a:t> </a:t>
            </a:r>
            <a:r>
              <a:rPr spc="-5" dirty="0"/>
              <a:t>unicast</a:t>
            </a:r>
            <a:r>
              <a:rPr dirty="0"/>
              <a:t> 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79" y="2190754"/>
            <a:ext cx="8821420" cy="29854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56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4474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19.17	</a:t>
            </a:r>
            <a:r>
              <a:rPr spc="-5" dirty="0"/>
              <a:t>Multicast</a:t>
            </a:r>
            <a:r>
              <a:rPr spc="-30" dirty="0"/>
              <a:t> </a:t>
            </a:r>
            <a:r>
              <a:rPr dirty="0"/>
              <a:t>address</a:t>
            </a:r>
            <a:r>
              <a:rPr spc="-35" dirty="0"/>
              <a:t> </a:t>
            </a:r>
            <a:r>
              <a:rPr spc="-5" dirty="0"/>
              <a:t>in</a:t>
            </a:r>
            <a:r>
              <a:rPr spc="-20" dirty="0"/>
              <a:t> </a:t>
            </a:r>
            <a:r>
              <a:rPr dirty="0"/>
              <a:t>IPv6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213422"/>
            <a:ext cx="8427720" cy="30443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57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1645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9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19.18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5050" y="466090"/>
            <a:ext cx="2872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" dirty="0">
                <a:latin typeface="Times New Roman"/>
                <a:cs typeface="Times New Roman"/>
              </a:rPr>
              <a:t>Reserved</a:t>
            </a:r>
            <a:r>
              <a:rPr sz="2000" b="1" i="1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addresses</a:t>
            </a:r>
            <a:r>
              <a:rPr sz="2000" b="1" i="1" spc="-1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in IPv6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00" y="1621611"/>
            <a:ext cx="8689526" cy="36006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58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29" y="415290"/>
            <a:ext cx="429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19.19	</a:t>
            </a:r>
            <a:r>
              <a:rPr dirty="0"/>
              <a:t>Local</a:t>
            </a:r>
            <a:r>
              <a:rPr spc="-20" dirty="0"/>
              <a:t> </a:t>
            </a:r>
            <a:r>
              <a:rPr spc="-5" dirty="0"/>
              <a:t>addresses</a:t>
            </a:r>
            <a:r>
              <a:rPr spc="-1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spc="-5" dirty="0"/>
              <a:t>IPv6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" y="2447831"/>
            <a:ext cx="8955770" cy="18955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7366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59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230" y="415290"/>
            <a:ext cx="8451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19.1	</a:t>
            </a:r>
            <a:r>
              <a:rPr spc="-5" dirty="0"/>
              <a:t>Dotted-decimal</a:t>
            </a:r>
            <a:r>
              <a:rPr spc="5" dirty="0"/>
              <a:t> </a:t>
            </a:r>
            <a:r>
              <a:rPr spc="-5" dirty="0"/>
              <a:t>notation</a:t>
            </a:r>
            <a:r>
              <a:rPr spc="15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spc="-5" dirty="0"/>
              <a:t>binary</a:t>
            </a:r>
            <a:r>
              <a:rPr spc="10" dirty="0"/>
              <a:t> </a:t>
            </a:r>
            <a:r>
              <a:rPr spc="-5" dirty="0"/>
              <a:t>notation</a:t>
            </a:r>
            <a:r>
              <a:rPr spc="10" dirty="0"/>
              <a:t> </a:t>
            </a:r>
            <a:r>
              <a:rPr dirty="0"/>
              <a:t>for</a:t>
            </a:r>
            <a:r>
              <a:rPr spc="5" dirty="0"/>
              <a:t> </a:t>
            </a:r>
            <a:r>
              <a:rPr dirty="0"/>
              <a:t>an</a:t>
            </a:r>
            <a:r>
              <a:rPr spc="10" dirty="0"/>
              <a:t> </a:t>
            </a:r>
            <a:r>
              <a:rPr spc="-5" dirty="0"/>
              <a:t>IPv4</a:t>
            </a:r>
            <a:r>
              <a:rPr spc="15" dirty="0"/>
              <a:t> </a:t>
            </a:r>
            <a:r>
              <a:rPr dirty="0"/>
              <a:t>address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9" y="2533650"/>
            <a:ext cx="7650480" cy="1790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6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xfrm>
            <a:off x="1976120" y="2514600"/>
            <a:ext cx="5191759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775" marR="5080" indent="2171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Network Layer: </a:t>
            </a:r>
            <a:r>
              <a:rPr dirty="0"/>
              <a:t> </a:t>
            </a:r>
            <a:r>
              <a:rPr spc="-5" dirty="0"/>
              <a:t>Internet</a:t>
            </a:r>
            <a:r>
              <a:rPr spc="-85" dirty="0"/>
              <a:t> </a:t>
            </a:r>
            <a:r>
              <a:rPr spc="-5" dirty="0"/>
              <a:t>Protocol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6229" y="440690"/>
            <a:ext cx="53676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20-1</a:t>
            </a:r>
            <a:r>
              <a:rPr sz="3200" i="0" spc="-20" dirty="0">
                <a:latin typeface="Times New Roman"/>
                <a:cs typeface="Times New Roman"/>
              </a:rPr>
              <a:t> </a:t>
            </a:r>
            <a:r>
              <a:rPr sz="3200" i="0" spc="30" dirty="0">
                <a:latin typeface="Times New Roman"/>
                <a:cs typeface="Times New Roman"/>
              </a:rPr>
              <a:t>INTERNETWORKING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270" y="1635759"/>
            <a:ext cx="80689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In this section, </a:t>
            </a:r>
            <a:r>
              <a:rPr sz="2800" b="1" i="1" spc="-10" dirty="0">
                <a:latin typeface="Times New Roman"/>
                <a:cs typeface="Times New Roman"/>
              </a:rPr>
              <a:t>we </a:t>
            </a:r>
            <a:r>
              <a:rPr sz="2800" b="1" i="1" spc="-5" dirty="0">
                <a:latin typeface="Times New Roman"/>
                <a:cs typeface="Times New Roman"/>
              </a:rPr>
              <a:t>discuss internetworking, connecting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networks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together</a:t>
            </a:r>
            <a:r>
              <a:rPr sz="2800" b="1" i="1" dirty="0">
                <a:latin typeface="Times New Roman"/>
                <a:cs typeface="Times New Roman"/>
              </a:rPr>
              <a:t> to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make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internetwork</a:t>
            </a:r>
            <a:r>
              <a:rPr sz="2800" b="1" i="1" dirty="0">
                <a:latin typeface="Times New Roman"/>
                <a:cs typeface="Times New Roman"/>
              </a:rPr>
              <a:t> or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020" y="46520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8600" y="4180204"/>
            <a:ext cx="4904105" cy="1656714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631825">
              <a:lnSpc>
                <a:spcPct val="100000"/>
              </a:lnSpc>
              <a:spcBef>
                <a:spcPts val="390"/>
              </a:spcBef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Need</a:t>
            </a:r>
            <a:r>
              <a:rPr sz="2400" b="1" spc="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for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Network</a:t>
            </a:r>
            <a:r>
              <a:rPr sz="2400" b="1" spc="4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Layer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Internet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as</a:t>
            </a:r>
            <a:r>
              <a:rPr sz="2400" b="1" spc="-1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Datagram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Internet</a:t>
            </a:r>
            <a:r>
              <a:rPr sz="2400" b="1" spc="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as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a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Connectionless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779" y="46367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796290"/>
            <a:ext cx="418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	</a:t>
            </a:r>
            <a:r>
              <a:rPr spc="-5" dirty="0"/>
              <a:t>Links</a:t>
            </a:r>
            <a:r>
              <a:rPr spc="-25" dirty="0"/>
              <a:t> </a:t>
            </a:r>
            <a:r>
              <a:rPr spc="-5" dirty="0"/>
              <a:t>between</a:t>
            </a:r>
            <a:r>
              <a:rPr spc="-10" dirty="0"/>
              <a:t> </a:t>
            </a:r>
            <a:r>
              <a:rPr spc="-5" dirty="0"/>
              <a:t>two</a:t>
            </a:r>
            <a:r>
              <a:rPr spc="-15" dirty="0"/>
              <a:t> </a:t>
            </a:r>
            <a:r>
              <a:rPr dirty="0"/>
              <a:t>hosts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238" y="1739031"/>
            <a:ext cx="6859401" cy="40521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513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20.2	</a:t>
            </a:r>
            <a:r>
              <a:rPr spc="-5" dirty="0"/>
              <a:t>Network layer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an </a:t>
            </a:r>
            <a:r>
              <a:rPr spc="-5" dirty="0"/>
              <a:t>internetwork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949" y="1558257"/>
            <a:ext cx="8083450" cy="45377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796290"/>
            <a:ext cx="70364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20.3	</a:t>
            </a:r>
            <a:r>
              <a:rPr spc="-5" dirty="0"/>
              <a:t>Network</a:t>
            </a:r>
            <a:r>
              <a:rPr spc="10" dirty="0"/>
              <a:t> </a:t>
            </a:r>
            <a:r>
              <a:rPr spc="-5" dirty="0"/>
              <a:t>layer </a:t>
            </a:r>
            <a:r>
              <a:rPr dirty="0"/>
              <a:t>at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source,</a:t>
            </a:r>
            <a:r>
              <a:rPr spc="5" dirty="0"/>
              <a:t> </a:t>
            </a:r>
            <a:r>
              <a:rPr spc="-20" dirty="0"/>
              <a:t>router,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destination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31339"/>
            <a:ext cx="7690667" cy="39487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20.5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796290"/>
            <a:ext cx="8324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20.3	</a:t>
            </a:r>
            <a:r>
              <a:rPr spc="-5" dirty="0"/>
              <a:t>Network</a:t>
            </a:r>
            <a:r>
              <a:rPr spc="15" dirty="0"/>
              <a:t> </a:t>
            </a:r>
            <a:r>
              <a:rPr spc="-5" dirty="0"/>
              <a:t>layer</a:t>
            </a:r>
            <a:r>
              <a:rPr spc="5" dirty="0"/>
              <a:t> </a:t>
            </a:r>
            <a:r>
              <a:rPr dirty="0"/>
              <a:t>at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source,</a:t>
            </a:r>
            <a:r>
              <a:rPr spc="15" dirty="0"/>
              <a:t> </a:t>
            </a:r>
            <a:r>
              <a:rPr spc="-20" dirty="0"/>
              <a:t>router,</a:t>
            </a:r>
            <a:r>
              <a:rPr spc="10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destination</a:t>
            </a:r>
            <a:r>
              <a:rPr spc="75" dirty="0"/>
              <a:t> </a:t>
            </a:r>
            <a:r>
              <a:rPr spc="-5" dirty="0">
                <a:solidFill>
                  <a:srgbClr val="FF0000"/>
                </a:solidFill>
              </a:rPr>
              <a:t>(continued)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920239"/>
            <a:ext cx="3811270" cy="3408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20.6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5959" y="2792729"/>
            <a:ext cx="76638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Switching at the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network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layer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in the </a:t>
            </a:r>
            <a:r>
              <a:rPr sz="3200" b="1" dirty="0">
                <a:latin typeface="Arial"/>
                <a:cs typeface="Arial"/>
              </a:rPr>
              <a:t> Internet uses </a:t>
            </a:r>
            <a:r>
              <a:rPr sz="3200" b="1" spc="-5" dirty="0">
                <a:latin typeface="Arial"/>
                <a:cs typeface="Arial"/>
              </a:rPr>
              <a:t>the datagram approach </a:t>
            </a:r>
            <a:r>
              <a:rPr sz="3200" b="1" dirty="0">
                <a:latin typeface="Arial"/>
                <a:cs typeface="Arial"/>
              </a:rPr>
              <a:t>to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packet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switching.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20.7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7240" y="2792729"/>
            <a:ext cx="75006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0" marR="5080" indent="-8128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Communication </a:t>
            </a:r>
            <a:r>
              <a:rPr sz="3200" b="1" dirty="0">
                <a:latin typeface="Arial"/>
                <a:cs typeface="Arial"/>
              </a:rPr>
              <a:t>at </a:t>
            </a:r>
            <a:r>
              <a:rPr sz="3200" b="1" spc="-5" dirty="0">
                <a:latin typeface="Arial"/>
                <a:cs typeface="Arial"/>
              </a:rPr>
              <a:t>the network </a:t>
            </a:r>
            <a:r>
              <a:rPr sz="3200" b="1" dirty="0">
                <a:latin typeface="Arial"/>
                <a:cs typeface="Arial"/>
              </a:rPr>
              <a:t>layer </a:t>
            </a:r>
            <a:r>
              <a:rPr sz="3200" b="1" spc="-5" dirty="0">
                <a:latin typeface="Arial"/>
                <a:cs typeface="Arial"/>
              </a:rPr>
              <a:t>in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the</a:t>
            </a:r>
            <a:r>
              <a:rPr sz="3200" b="1" spc="-5" dirty="0">
                <a:latin typeface="Arial"/>
                <a:cs typeface="Arial"/>
              </a:rPr>
              <a:t> Internet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is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connectionless.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20.8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29" y="440690"/>
            <a:ext cx="2095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20-2</a:t>
            </a:r>
            <a:r>
              <a:rPr sz="3200" i="0" spc="-70" dirty="0">
                <a:latin typeface="Times New Roman"/>
                <a:cs typeface="Times New Roman"/>
              </a:rPr>
              <a:t> </a:t>
            </a:r>
            <a:r>
              <a:rPr sz="3200" i="0" spc="400" dirty="0">
                <a:latin typeface="Times New Roman"/>
                <a:cs typeface="Times New Roman"/>
              </a:rPr>
              <a:t>IPv4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270" y="1634490"/>
            <a:ext cx="80727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Internet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version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4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(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IPv4</a:t>
            </a:r>
            <a:r>
              <a:rPr sz="2800" b="1" i="1" dirty="0">
                <a:latin typeface="Times New Roman"/>
                <a:cs typeface="Times New Roman"/>
              </a:rPr>
              <a:t>)</a:t>
            </a:r>
            <a:r>
              <a:rPr sz="2800" b="1" i="1" spc="3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</a:t>
            </a:r>
            <a:r>
              <a:rPr sz="2800" b="1" i="1" spc="3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delivery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mechanism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used</a:t>
            </a:r>
            <a:r>
              <a:rPr sz="2800" b="1" i="1" dirty="0">
                <a:latin typeface="Times New Roman"/>
                <a:cs typeface="Times New Roman"/>
              </a:rPr>
              <a:t> by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TCP/IP</a:t>
            </a:r>
            <a:r>
              <a:rPr sz="2800" b="1" i="1" spc="-1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020" y="46520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8600" y="4180204"/>
            <a:ext cx="4700905" cy="20224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5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2731135">
              <a:lnSpc>
                <a:spcPct val="100000"/>
              </a:lnSpc>
              <a:spcBef>
                <a:spcPts val="390"/>
              </a:spcBef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Datagram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Fragme</a:t>
            </a:r>
            <a:r>
              <a:rPr sz="2400" b="1" spc="-10" dirty="0">
                <a:solidFill>
                  <a:srgbClr val="0033CC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t</a:t>
            </a:r>
            <a:r>
              <a:rPr sz="2400" b="1" spc="5" dirty="0">
                <a:solidFill>
                  <a:srgbClr val="0033CC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tion 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Checksum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Options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779" y="46367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469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20.9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270" y="796290"/>
            <a:ext cx="595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20.4	</a:t>
            </a:r>
            <a:r>
              <a:rPr spc="-5" dirty="0"/>
              <a:t>Position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IPv4 </a:t>
            </a:r>
            <a:r>
              <a:rPr spc="-5" dirty="0"/>
              <a:t>in TCP/IP</a:t>
            </a:r>
            <a:r>
              <a:rPr spc="-80" dirty="0"/>
              <a:t> </a:t>
            </a:r>
            <a:r>
              <a:rPr dirty="0"/>
              <a:t>protocol</a:t>
            </a:r>
            <a:r>
              <a:rPr spc="-15" dirty="0"/>
              <a:t> </a:t>
            </a:r>
            <a:r>
              <a:rPr spc="-5" dirty="0"/>
              <a:t>suite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356" y="1983739"/>
            <a:ext cx="7911643" cy="35788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39624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069340"/>
          </a:xfrm>
          <a:custGeom>
            <a:avLst/>
            <a:gdLst/>
            <a:ahLst/>
            <a:cxnLst/>
            <a:rect l="l" t="t" r="r" b="b"/>
            <a:pathLst>
              <a:path w="8077200" h="1069339">
                <a:moveTo>
                  <a:pt x="8077200" y="0"/>
                </a:moveTo>
                <a:lnTo>
                  <a:pt x="0" y="0"/>
                </a:lnTo>
                <a:lnTo>
                  <a:pt x="0" y="1069340"/>
                </a:lnTo>
                <a:lnTo>
                  <a:pt x="4038600" y="1069340"/>
                </a:lnTo>
                <a:lnTo>
                  <a:pt x="8077200" y="106934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6480" y="2792729"/>
            <a:ext cx="69621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9970" marR="5080" indent="-228727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Numbering </a:t>
            </a:r>
            <a:r>
              <a:rPr sz="3200" b="1" dirty="0">
                <a:latin typeface="Arial"/>
                <a:cs typeface="Arial"/>
              </a:rPr>
              <a:t>systems are </a:t>
            </a:r>
            <a:r>
              <a:rPr sz="3200" b="1" spc="-5" dirty="0">
                <a:latin typeface="Arial"/>
                <a:cs typeface="Arial"/>
              </a:rPr>
              <a:t>reviewed in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Appendix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B.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7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3982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20.5	</a:t>
            </a:r>
            <a:r>
              <a:rPr dirty="0"/>
              <a:t>IPv4</a:t>
            </a:r>
            <a:r>
              <a:rPr spc="-40" dirty="0"/>
              <a:t> </a:t>
            </a:r>
            <a:r>
              <a:rPr dirty="0"/>
              <a:t>datagram</a:t>
            </a:r>
            <a:r>
              <a:rPr spc="-30" dirty="0"/>
              <a:t> </a:t>
            </a:r>
            <a:r>
              <a:rPr dirty="0"/>
              <a:t>format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710" y="1681031"/>
            <a:ext cx="6333490" cy="42969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796290"/>
            <a:ext cx="553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20.6	</a:t>
            </a:r>
            <a:r>
              <a:rPr spc="-5" dirty="0"/>
              <a:t>Service</a:t>
            </a:r>
            <a:r>
              <a:rPr spc="5" dirty="0"/>
              <a:t> </a:t>
            </a:r>
            <a:r>
              <a:rPr spc="-5" dirty="0"/>
              <a:t>type</a:t>
            </a:r>
            <a:r>
              <a:rPr spc="5" dirty="0"/>
              <a:t> </a:t>
            </a:r>
            <a:r>
              <a:rPr dirty="0"/>
              <a:t>or </a:t>
            </a:r>
            <a:r>
              <a:rPr spc="-10" dirty="0"/>
              <a:t>differentiated</a:t>
            </a:r>
            <a:r>
              <a:rPr spc="15" dirty="0"/>
              <a:t> </a:t>
            </a:r>
            <a:r>
              <a:rPr spc="-5" dirty="0"/>
              <a:t>services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" y="2727960"/>
            <a:ext cx="7737306" cy="13013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8469" y="2758439"/>
            <a:ext cx="8153400" cy="1165860"/>
            <a:chOff x="458469" y="2758439"/>
            <a:chExt cx="8153400" cy="1165860"/>
          </a:xfrm>
        </p:grpSpPr>
        <p:sp>
          <p:nvSpPr>
            <p:cNvPr id="4" name="object 4"/>
            <p:cNvSpPr/>
            <p:nvPr/>
          </p:nvSpPr>
          <p:spPr>
            <a:xfrm>
              <a:off x="458469" y="3886200"/>
              <a:ext cx="8153400" cy="0"/>
            </a:xfrm>
            <a:custGeom>
              <a:avLst/>
              <a:gdLst/>
              <a:ahLst/>
              <a:cxnLst/>
              <a:rect l="l" t="t" r="r" b="b"/>
              <a:pathLst>
                <a:path w="8153400">
                  <a:moveTo>
                    <a:pt x="0" y="0"/>
                  </a:moveTo>
                  <a:lnTo>
                    <a:pt x="8153400" y="0"/>
                  </a:lnTo>
                </a:path>
              </a:pathLst>
            </a:custGeom>
            <a:ln w="76194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5299" y="2758439"/>
              <a:ext cx="8077200" cy="1069340"/>
            </a:xfrm>
            <a:custGeom>
              <a:avLst/>
              <a:gdLst/>
              <a:ahLst/>
              <a:cxnLst/>
              <a:rect l="l" t="t" r="r" b="b"/>
              <a:pathLst>
                <a:path w="8077200" h="1069339">
                  <a:moveTo>
                    <a:pt x="8077200" y="0"/>
                  </a:moveTo>
                  <a:lnTo>
                    <a:pt x="0" y="0"/>
                  </a:lnTo>
                  <a:lnTo>
                    <a:pt x="0" y="1069340"/>
                  </a:lnTo>
                  <a:lnTo>
                    <a:pt x="4038600" y="1069340"/>
                  </a:lnTo>
                  <a:lnTo>
                    <a:pt x="8077200" y="1069340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2030" y="2792729"/>
            <a:ext cx="705294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9175" marR="5080" indent="-100711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The </a:t>
            </a:r>
            <a:r>
              <a:rPr sz="3200" b="1" dirty="0">
                <a:latin typeface="Arial"/>
                <a:cs typeface="Arial"/>
              </a:rPr>
              <a:t>precedence </a:t>
            </a:r>
            <a:r>
              <a:rPr sz="3200" b="1" spc="-5" dirty="0">
                <a:latin typeface="Arial"/>
                <a:cs typeface="Arial"/>
              </a:rPr>
              <a:t>subfield </a:t>
            </a:r>
            <a:r>
              <a:rPr sz="3200" b="1" dirty="0">
                <a:latin typeface="Arial"/>
                <a:cs typeface="Arial"/>
              </a:rPr>
              <a:t>was </a:t>
            </a:r>
            <a:r>
              <a:rPr sz="3200" b="1" spc="-5" dirty="0">
                <a:latin typeface="Arial"/>
                <a:cs typeface="Arial"/>
              </a:rPr>
              <a:t>part </a:t>
            </a:r>
            <a:r>
              <a:rPr sz="3200" b="1" dirty="0">
                <a:latin typeface="Arial"/>
                <a:cs typeface="Arial"/>
              </a:rPr>
              <a:t>of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version 4,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but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never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used.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450" y="1329690"/>
            <a:ext cx="316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	</a:t>
            </a:r>
            <a:r>
              <a:rPr spc="-20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2025" y="1902493"/>
            <a:ext cx="4987744" cy="33677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430" y="186690"/>
            <a:ext cx="393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20.2	</a:t>
            </a:r>
            <a:r>
              <a:rPr dirty="0"/>
              <a:t>Default</a:t>
            </a:r>
            <a:r>
              <a:rPr spc="-30" dirty="0"/>
              <a:t> </a:t>
            </a:r>
            <a:r>
              <a:rPr spc="-5"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service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519" y="533400"/>
            <a:ext cx="6609080" cy="58889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1405890"/>
            <a:ext cx="3750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20.3	</a:t>
            </a:r>
            <a:r>
              <a:rPr spc="-40" dirty="0"/>
              <a:t>Values</a:t>
            </a:r>
            <a:r>
              <a:rPr spc="-5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dirty="0"/>
              <a:t>codepoints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753870"/>
            <a:ext cx="5109209" cy="37439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6670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469" y="4419600"/>
            <a:ext cx="8153400" cy="0"/>
          </a:xfrm>
          <a:custGeom>
            <a:avLst/>
            <a:gdLst/>
            <a:ahLst/>
            <a:cxnLst/>
            <a:rect l="l" t="t" r="r" b="b"/>
            <a:pathLst>
              <a:path w="8153400">
                <a:moveTo>
                  <a:pt x="0" y="0"/>
                </a:moveTo>
                <a:lnTo>
                  <a:pt x="8153400" y="0"/>
                </a:lnTo>
              </a:path>
            </a:pathLst>
          </a:custGeom>
          <a:ln w="76194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2758439"/>
            <a:ext cx="8077200" cy="1557020"/>
          </a:xfrm>
          <a:custGeom>
            <a:avLst/>
            <a:gdLst/>
            <a:ahLst/>
            <a:cxnLst/>
            <a:rect l="l" t="t" r="r" b="b"/>
            <a:pathLst>
              <a:path w="8077200" h="1557020">
                <a:moveTo>
                  <a:pt x="8077200" y="0"/>
                </a:moveTo>
                <a:lnTo>
                  <a:pt x="0" y="0"/>
                </a:lnTo>
                <a:lnTo>
                  <a:pt x="0" y="1557020"/>
                </a:lnTo>
                <a:lnTo>
                  <a:pt x="4038600" y="1557020"/>
                </a:lnTo>
                <a:lnTo>
                  <a:pt x="8077200" y="1557020"/>
                </a:lnTo>
                <a:lnTo>
                  <a:pt x="8077200" y="0"/>
                </a:lnTo>
                <a:close/>
              </a:path>
            </a:pathLst>
          </a:custGeom>
          <a:solidFill>
            <a:srgbClr val="99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130" y="2792729"/>
            <a:ext cx="72294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The total </a:t>
            </a:r>
            <a:r>
              <a:rPr sz="3200" b="1" spc="-5" dirty="0">
                <a:latin typeface="Arial"/>
                <a:cs typeface="Arial"/>
              </a:rPr>
              <a:t>length field </a:t>
            </a:r>
            <a:r>
              <a:rPr sz="3200" b="1" dirty="0">
                <a:latin typeface="Arial"/>
                <a:cs typeface="Arial"/>
              </a:rPr>
              <a:t>defines the </a:t>
            </a:r>
            <a:r>
              <a:rPr sz="3200" b="1" spc="-5" dirty="0">
                <a:latin typeface="Arial"/>
                <a:cs typeface="Arial"/>
              </a:rPr>
              <a:t>total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length </a:t>
            </a:r>
            <a:r>
              <a:rPr sz="3200" b="1" dirty="0">
                <a:latin typeface="Arial"/>
                <a:cs typeface="Arial"/>
              </a:rPr>
              <a:t>of the datagram </a:t>
            </a:r>
            <a:r>
              <a:rPr sz="3200" b="1" spc="-5" dirty="0">
                <a:latin typeface="Arial"/>
                <a:cs typeface="Arial"/>
              </a:rPr>
              <a:t>including the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header.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1143000" cy="5664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9290" y="2015490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570" y="796290"/>
            <a:ext cx="7614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25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20.7	</a:t>
            </a:r>
            <a:r>
              <a:rPr spc="-5" dirty="0"/>
              <a:t>Encapsulation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small</a:t>
            </a:r>
            <a:r>
              <a:rPr dirty="0"/>
              <a:t> datagram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an</a:t>
            </a:r>
            <a:r>
              <a:rPr spc="5" dirty="0"/>
              <a:t> </a:t>
            </a:r>
            <a:r>
              <a:rPr spc="-5" dirty="0"/>
              <a:t>Ethernet</a:t>
            </a:r>
            <a:r>
              <a:rPr spc="-10" dirty="0"/>
              <a:t> </a:t>
            </a:r>
            <a:r>
              <a:rPr dirty="0"/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50" y="2613105"/>
            <a:ext cx="8693150" cy="120451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796290"/>
            <a:ext cx="547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20.8	</a:t>
            </a:r>
            <a:r>
              <a:rPr dirty="0"/>
              <a:t>Protocol</a:t>
            </a:r>
            <a:r>
              <a:rPr spc="-20" dirty="0"/>
              <a:t> </a:t>
            </a:r>
            <a:r>
              <a:rPr spc="-5" dirty="0"/>
              <a:t>field</a:t>
            </a:r>
            <a:r>
              <a:rPr dirty="0"/>
              <a:t> and</a:t>
            </a:r>
            <a:r>
              <a:rPr spc="-5" dirty="0"/>
              <a:t> encapsulated </a:t>
            </a:r>
            <a:r>
              <a:rPr dirty="0"/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2541270"/>
            <a:ext cx="7710635" cy="2178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0629" y="1405890"/>
            <a:ext cx="3122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20.4	</a:t>
            </a:r>
            <a:r>
              <a:rPr dirty="0"/>
              <a:t>Protocol</a:t>
            </a:r>
            <a:r>
              <a:rPr spc="-110" dirty="0"/>
              <a:t> </a:t>
            </a:r>
            <a:r>
              <a:rPr dirty="0"/>
              <a:t>values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822" y="2059961"/>
            <a:ext cx="4430868" cy="33636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80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50975" algn="l"/>
                <a:tab pos="2199640" algn="l"/>
                <a:tab pos="3878579" algn="l"/>
                <a:tab pos="4861560" algn="l"/>
                <a:tab pos="6559550" algn="l"/>
                <a:tab pos="7565390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C</a:t>
            </a:r>
            <a:r>
              <a:rPr sz="2800" b="1" i="1" spc="-5" dirty="0">
                <a:latin typeface="Times New Roman"/>
                <a:cs typeface="Times New Roman"/>
              </a:rPr>
              <a:t>han</a:t>
            </a:r>
            <a:r>
              <a:rPr sz="2800" b="1" i="1" spc="5" dirty="0">
                <a:latin typeface="Times New Roman"/>
                <a:cs typeface="Times New Roman"/>
              </a:rPr>
              <a:t>g</a:t>
            </a:r>
            <a:r>
              <a:rPr sz="2800" b="1" i="1" dirty="0">
                <a:latin typeface="Times New Roman"/>
                <a:cs typeface="Times New Roman"/>
              </a:rPr>
              <a:t>e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f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dirty="0">
                <a:latin typeface="Times New Roman"/>
                <a:cs typeface="Times New Roman"/>
              </a:rPr>
              <a:t>llo</a:t>
            </a:r>
            <a:r>
              <a:rPr sz="2800" b="1" i="1" spc="-10" dirty="0">
                <a:latin typeface="Times New Roman"/>
                <a:cs typeface="Times New Roman"/>
              </a:rPr>
              <a:t>w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g	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-10" dirty="0">
                <a:latin typeface="Times New Roman"/>
                <a:cs typeface="Times New Roman"/>
              </a:rPr>
              <a:t>P</a:t>
            </a:r>
            <a:r>
              <a:rPr sz="2800" b="1" i="1" spc="-5" dirty="0">
                <a:latin typeface="Times New Roman"/>
                <a:cs typeface="Times New Roman"/>
              </a:rPr>
              <a:t>v</a:t>
            </a:r>
            <a:r>
              <a:rPr sz="2800" b="1" i="1" dirty="0">
                <a:latin typeface="Times New Roman"/>
                <a:cs typeface="Times New Roman"/>
              </a:rPr>
              <a:t>4	a</a:t>
            </a:r>
            <a:r>
              <a:rPr sz="2800" b="1" i="1" spc="5" dirty="0">
                <a:latin typeface="Times New Roman"/>
                <a:cs typeface="Times New Roman"/>
              </a:rPr>
              <a:t>d</a:t>
            </a:r>
            <a:r>
              <a:rPr sz="2800" b="1" i="1" dirty="0">
                <a:latin typeface="Times New Roman"/>
                <a:cs typeface="Times New Roman"/>
              </a:rPr>
              <a:t>dresses	</a:t>
            </a:r>
            <a:r>
              <a:rPr sz="2800" b="1" i="1" spc="-5" dirty="0">
                <a:latin typeface="Times New Roman"/>
                <a:cs typeface="Times New Roman"/>
              </a:rPr>
              <a:t>f</a:t>
            </a:r>
            <a:r>
              <a:rPr sz="2800" b="1" i="1" spc="5" dirty="0">
                <a:latin typeface="Times New Roman"/>
                <a:cs typeface="Times New Roman"/>
              </a:rPr>
              <a:t>r</a:t>
            </a:r>
            <a:r>
              <a:rPr sz="2800" b="1" i="1" dirty="0">
                <a:latin typeface="Times New Roman"/>
                <a:cs typeface="Times New Roman"/>
              </a:rPr>
              <a:t>om	bi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ry  notation</a:t>
            </a:r>
            <a:r>
              <a:rPr sz="2800" b="1" i="1" dirty="0">
                <a:latin typeface="Times New Roman"/>
                <a:cs typeface="Times New Roman"/>
              </a:rPr>
              <a:t> to </a:t>
            </a:r>
            <a:r>
              <a:rPr sz="2800" b="1" i="1" spc="-5" dirty="0">
                <a:latin typeface="Times New Roman"/>
                <a:cs typeface="Times New Roman"/>
              </a:rPr>
              <a:t>dotted-decimal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notation.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19.1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745" y="2381127"/>
            <a:ext cx="7247659" cy="8138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070" y="3615690"/>
            <a:ext cx="8526780" cy="173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ts val="3360"/>
              </a:lnSpc>
              <a:spcBef>
                <a:spcPts val="95"/>
              </a:spcBef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10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replace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each</a:t>
            </a:r>
            <a:r>
              <a:rPr sz="2800" b="1" i="1" dirty="0">
                <a:latin typeface="Times New Roman"/>
                <a:cs typeface="Times New Roman"/>
              </a:rPr>
              <a:t> group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its</a:t>
            </a:r>
            <a:r>
              <a:rPr sz="2800" b="1" i="1" spc="70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equivalent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decimal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(see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Appendix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B)</a:t>
            </a:r>
            <a:r>
              <a:rPr sz="2800" b="1" i="1" dirty="0">
                <a:latin typeface="Times New Roman"/>
                <a:cs typeface="Times New Roman"/>
              </a:rPr>
              <a:t> 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dots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separation.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316" y="5486400"/>
            <a:ext cx="2817069" cy="813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8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695055" cy="454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165" algn="ctr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An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 packet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has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arrived with 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bits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-10" dirty="0">
                <a:latin typeface="Times New Roman"/>
                <a:cs typeface="Times New Roman"/>
              </a:rPr>
              <a:t>shown:</a:t>
            </a:r>
            <a:endParaRPr sz="2800">
              <a:latin typeface="Times New Roman"/>
              <a:cs typeface="Times New Roman"/>
            </a:endParaRPr>
          </a:p>
          <a:p>
            <a:pPr marR="156845" algn="ctr">
              <a:lnSpc>
                <a:spcPct val="100000"/>
              </a:lnSpc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01000010</a:t>
            </a:r>
            <a:endParaRPr sz="2800">
              <a:latin typeface="Times New Roman"/>
              <a:cs typeface="Times New Roman"/>
            </a:endParaRPr>
          </a:p>
          <a:p>
            <a:pPr marR="2953385" algn="ctr">
              <a:lnSpc>
                <a:spcPct val="100000"/>
              </a:lnSpc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receiver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discards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packet.</a:t>
            </a:r>
            <a:r>
              <a:rPr sz="2800" b="1" i="1" spc="-7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Why?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215" dirty="0">
                <a:latin typeface="Times New Roman"/>
                <a:cs typeface="Times New Roman"/>
              </a:rPr>
              <a:t>Thereisanerorinthispacket.The4leftmostbits(0100)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200" dirty="0">
                <a:latin typeface="Times New Roman"/>
                <a:cs typeface="Times New Roman"/>
              </a:rPr>
              <a:t>showtheversion,whichiscorect.Thenext4bits(0010) </a:t>
            </a:r>
            <a:r>
              <a:rPr sz="2800" b="1" i="1" spc="204" dirty="0">
                <a:latin typeface="Times New Roman"/>
                <a:cs typeface="Times New Roman"/>
              </a:rPr>
              <a:t> </a:t>
            </a:r>
            <a:r>
              <a:rPr sz="2800" b="1" i="1" spc="185" dirty="0">
                <a:latin typeface="Times New Roman"/>
                <a:cs typeface="Times New Roman"/>
              </a:rPr>
              <a:t>showaninvalidheaderlength(2×4=8).Theminimum </a:t>
            </a:r>
            <a:r>
              <a:rPr sz="2800" b="1" i="1" spc="190" dirty="0">
                <a:latin typeface="Times New Roman"/>
                <a:cs typeface="Times New Roman"/>
              </a:rPr>
              <a:t> </a:t>
            </a:r>
            <a:r>
              <a:rPr sz="2800" b="1" i="1" spc="200" dirty="0">
                <a:latin typeface="Times New Roman"/>
                <a:cs typeface="Times New Roman"/>
              </a:rPr>
              <a:t>numberofbytesintheheadermustbe</a:t>
            </a:r>
            <a:r>
              <a:rPr sz="2800" b="1" i="1" spc="200" dirty="0">
                <a:solidFill>
                  <a:srgbClr val="3333CC"/>
                </a:solidFill>
                <a:latin typeface="Times New Roman"/>
                <a:cs typeface="Times New Roman"/>
              </a:rPr>
              <a:t>20</a:t>
            </a:r>
            <a:r>
              <a:rPr sz="2800" b="1" i="1" spc="200" dirty="0">
                <a:latin typeface="Times New Roman"/>
                <a:cs typeface="Times New Roman"/>
              </a:rPr>
              <a:t>.Thepackethas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245" dirty="0">
                <a:latin typeface="Times New Roman"/>
                <a:cs typeface="Times New Roman"/>
              </a:rPr>
              <a:t>bencoruptedintransmission.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20.1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60460" cy="369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665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In </a:t>
            </a:r>
            <a:r>
              <a:rPr sz="2800" b="1" i="1" dirty="0">
                <a:latin typeface="Times New Roman"/>
                <a:cs typeface="Times New Roman"/>
              </a:rPr>
              <a:t>an </a:t>
            </a:r>
            <a:r>
              <a:rPr sz="2800" b="1" i="1" spc="-5" dirty="0">
                <a:latin typeface="Times New Roman"/>
                <a:cs typeface="Times New Roman"/>
              </a:rPr>
              <a:t>IPv4 packet, the value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HLEN </a:t>
            </a:r>
            <a:r>
              <a:rPr sz="2800" b="1" i="1" dirty="0">
                <a:latin typeface="Times New Roman"/>
                <a:cs typeface="Times New Roman"/>
              </a:rPr>
              <a:t>is 1000 in </a:t>
            </a:r>
            <a:r>
              <a:rPr sz="2800" b="1" i="1" spc="-20" dirty="0">
                <a:latin typeface="Times New Roman"/>
                <a:cs typeface="Times New Roman"/>
              </a:rPr>
              <a:t>binary. 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How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many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bytes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options</a:t>
            </a:r>
            <a:r>
              <a:rPr sz="2800" b="1" i="1" dirty="0">
                <a:latin typeface="Times New Roman"/>
                <a:cs typeface="Times New Roman"/>
              </a:rPr>
              <a:t> are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being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carried</a:t>
            </a:r>
            <a:r>
              <a:rPr sz="2800" b="1" i="1" dirty="0">
                <a:latin typeface="Times New Roman"/>
                <a:cs typeface="Times New Roman"/>
              </a:rPr>
              <a:t> by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packet?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245" dirty="0">
                <a:latin typeface="Times New Roman"/>
                <a:cs typeface="Times New Roman"/>
              </a:rPr>
              <a:t>TheHLEN</a:t>
            </a:r>
            <a:r>
              <a:rPr sz="2800" b="1" i="1" spc="-470" dirty="0">
                <a:latin typeface="Times New Roman"/>
                <a:cs typeface="Times New Roman"/>
              </a:rPr>
              <a:t> </a:t>
            </a:r>
            <a:r>
              <a:rPr sz="2800" b="1" i="1" spc="275" dirty="0">
                <a:latin typeface="Times New Roman"/>
                <a:cs typeface="Times New Roman"/>
              </a:rPr>
              <a:t>valueis8,whichmeansthetotalnumberof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235" dirty="0">
                <a:latin typeface="Times New Roman"/>
                <a:cs typeface="Times New Roman"/>
              </a:rPr>
              <a:t>bytesintheheaderis8×4,or32bytes.Thefirst20bytes </a:t>
            </a:r>
            <a:r>
              <a:rPr sz="2800" b="1" i="1" spc="240" dirty="0">
                <a:latin typeface="Times New Roman"/>
                <a:cs typeface="Times New Roman"/>
              </a:rPr>
              <a:t> </a:t>
            </a:r>
            <a:r>
              <a:rPr sz="2800" b="1" i="1" spc="190" dirty="0">
                <a:latin typeface="Times New Roman"/>
                <a:cs typeface="Times New Roman"/>
              </a:rPr>
              <a:t>arethebaseheader,thenext</a:t>
            </a:r>
            <a:r>
              <a:rPr sz="2800" b="1" i="1" spc="190" dirty="0">
                <a:solidFill>
                  <a:srgbClr val="3333CC"/>
                </a:solidFill>
                <a:latin typeface="Times New Roman"/>
                <a:cs typeface="Times New Roman"/>
              </a:rPr>
              <a:t>12</a:t>
            </a:r>
            <a:r>
              <a:rPr sz="2800" b="1" i="1" spc="190" dirty="0">
                <a:latin typeface="Times New Roman"/>
                <a:cs typeface="Times New Roman"/>
              </a:rPr>
              <a:t>bytesaretheoptions.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20.2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60460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In </a:t>
            </a:r>
            <a:r>
              <a:rPr sz="2800" b="1" i="1" dirty="0">
                <a:latin typeface="Times New Roman"/>
                <a:cs typeface="Times New Roman"/>
              </a:rPr>
              <a:t>an </a:t>
            </a:r>
            <a:r>
              <a:rPr sz="2800" b="1" i="1" spc="-5" dirty="0">
                <a:latin typeface="Times New Roman"/>
                <a:cs typeface="Times New Roman"/>
              </a:rPr>
              <a:t>IPv4 </a:t>
            </a:r>
            <a:r>
              <a:rPr sz="2800" b="1" i="1" dirty="0">
                <a:latin typeface="Times New Roman"/>
                <a:cs typeface="Times New Roman"/>
              </a:rPr>
              <a:t>packet, </a:t>
            </a:r>
            <a:r>
              <a:rPr sz="2800" b="1" i="1" spc="-5" dirty="0">
                <a:latin typeface="Times New Roman"/>
                <a:cs typeface="Times New Roman"/>
              </a:rPr>
              <a:t>the value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HLEN </a:t>
            </a:r>
            <a:r>
              <a:rPr sz="2800" b="1" i="1" dirty="0">
                <a:latin typeface="Times New Roman"/>
                <a:cs typeface="Times New Roman"/>
              </a:rPr>
              <a:t>is 5, and </a:t>
            </a:r>
            <a:r>
              <a:rPr sz="2800" b="1" i="1" spc="-5" dirty="0">
                <a:latin typeface="Times New Roman"/>
                <a:cs typeface="Times New Roman"/>
              </a:rPr>
              <a:t>the value 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total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length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field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0x0028.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How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many bytes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being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carried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 packet?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245" dirty="0">
                <a:latin typeface="Times New Roman"/>
                <a:cs typeface="Times New Roman"/>
              </a:rPr>
              <a:t>TheHLEN</a:t>
            </a:r>
            <a:r>
              <a:rPr sz="2800" b="1" i="1" spc="-470" dirty="0">
                <a:latin typeface="Times New Roman"/>
                <a:cs typeface="Times New Roman"/>
              </a:rPr>
              <a:t> </a:t>
            </a:r>
            <a:r>
              <a:rPr sz="2800" b="1" i="1" spc="275" dirty="0">
                <a:latin typeface="Times New Roman"/>
                <a:cs typeface="Times New Roman"/>
              </a:rPr>
              <a:t>valueis5,whichmeansthetotalnumberof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265" dirty="0">
                <a:latin typeface="Times New Roman"/>
                <a:cs typeface="Times New Roman"/>
              </a:rPr>
              <a:t>bytesintheheaderis5×4,or20bytes(nooptions).The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270" dirty="0">
                <a:latin typeface="Times New Roman"/>
                <a:cs typeface="Times New Roman"/>
              </a:rPr>
              <a:t>totallength</a:t>
            </a:r>
            <a:r>
              <a:rPr sz="2800" b="1" i="1" spc="-145" dirty="0">
                <a:latin typeface="Times New Roman"/>
                <a:cs typeface="Times New Roman"/>
              </a:rPr>
              <a:t> </a:t>
            </a:r>
            <a:r>
              <a:rPr sz="2800" b="1" i="1" spc="795" dirty="0">
                <a:latin typeface="Times New Roman"/>
                <a:cs typeface="Times New Roman"/>
              </a:rPr>
              <a:t>is40</a:t>
            </a:r>
            <a:r>
              <a:rPr sz="2800" b="1" i="1" spc="-300" dirty="0">
                <a:latin typeface="Times New Roman"/>
                <a:cs typeface="Times New Roman"/>
              </a:rPr>
              <a:t> </a:t>
            </a:r>
            <a:r>
              <a:rPr sz="2800" b="1" i="1" spc="260" dirty="0">
                <a:latin typeface="Times New Roman"/>
                <a:cs typeface="Times New Roman"/>
              </a:rPr>
              <a:t>bytes,which</a:t>
            </a:r>
            <a:r>
              <a:rPr sz="2800" b="1" i="1" spc="-145" dirty="0">
                <a:latin typeface="Times New Roman"/>
                <a:cs typeface="Times New Roman"/>
              </a:rPr>
              <a:t> </a:t>
            </a:r>
            <a:r>
              <a:rPr sz="2800" b="1" i="1" spc="415" dirty="0">
                <a:latin typeface="Times New Roman"/>
                <a:cs typeface="Times New Roman"/>
              </a:rPr>
              <a:t>meansthe</a:t>
            </a:r>
            <a:r>
              <a:rPr sz="2800" b="1" i="1" spc="-470" dirty="0">
                <a:latin typeface="Times New Roman"/>
                <a:cs typeface="Times New Roman"/>
              </a:rPr>
              <a:t> </a:t>
            </a:r>
            <a:r>
              <a:rPr sz="2800" b="1" i="1" spc="425" dirty="0">
                <a:latin typeface="Times New Roman"/>
                <a:cs typeface="Times New Roman"/>
              </a:rPr>
              <a:t>packetis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280" dirty="0">
                <a:latin typeface="Times New Roman"/>
                <a:cs typeface="Times New Roman"/>
              </a:rPr>
              <a:t>carying</a:t>
            </a:r>
            <a:r>
              <a:rPr sz="2800" b="1" i="1" spc="280" dirty="0">
                <a:solidFill>
                  <a:srgbClr val="3333CC"/>
                </a:solidFill>
                <a:latin typeface="Times New Roman"/>
                <a:cs typeface="Times New Roman"/>
              </a:rPr>
              <a:t>20</a:t>
            </a:r>
            <a:r>
              <a:rPr sz="2800" b="1" i="1" spc="280" dirty="0">
                <a:latin typeface="Times New Roman"/>
                <a:cs typeface="Times New Roman"/>
              </a:rPr>
              <a:t>bytesofdata(40−20).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20.3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80780" cy="509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7655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An IPv4 packet has arrived with the first few hexadecimal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digits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as </a:t>
            </a:r>
            <a:r>
              <a:rPr sz="2800" b="1" i="1" spc="-10" dirty="0">
                <a:latin typeface="Times New Roman"/>
                <a:cs typeface="Times New Roman"/>
              </a:rPr>
              <a:t>shown.</a:t>
            </a:r>
            <a:endParaRPr sz="2800">
              <a:latin typeface="Times New Roman"/>
              <a:cs typeface="Times New Roman"/>
            </a:endParaRPr>
          </a:p>
          <a:p>
            <a:pPr marL="2039620">
              <a:lnSpc>
                <a:spcPct val="100000"/>
              </a:lnSpc>
            </a:pP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0x45000028000100000102</a:t>
            </a:r>
            <a:r>
              <a:rPr sz="2800" b="1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r>
              <a:rPr sz="2800" b="1" i="1" spc="-1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r>
              <a:rPr sz="2800" b="1" i="1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3333CC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 marR="257175">
              <a:lnSpc>
                <a:spcPct val="100000"/>
              </a:lnSpc>
              <a:tabLst>
                <a:tab pos="918210" algn="l"/>
                <a:tab pos="1943735" algn="l"/>
                <a:tab pos="2853055" algn="l"/>
                <a:tab pos="3601085" algn="l"/>
                <a:tab pos="4350385" algn="l"/>
                <a:tab pos="5514975" algn="l"/>
                <a:tab pos="6560184" algn="l"/>
                <a:tab pos="7704455" algn="l"/>
              </a:tabLst>
            </a:pPr>
            <a:r>
              <a:rPr sz="2800" b="1" i="1" spc="-10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dirty="0">
                <a:latin typeface="Times New Roman"/>
                <a:cs typeface="Times New Roman"/>
              </a:rPr>
              <a:t>w	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dirty="0">
                <a:latin typeface="Times New Roman"/>
                <a:cs typeface="Times New Roman"/>
              </a:rPr>
              <a:t>y	</a:t>
            </a:r>
            <a:r>
              <a:rPr sz="2800" b="1" i="1" spc="-10" dirty="0">
                <a:latin typeface="Times New Roman"/>
                <a:cs typeface="Times New Roman"/>
              </a:rPr>
              <a:t>h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dirty="0">
                <a:latin typeface="Times New Roman"/>
                <a:cs typeface="Times New Roman"/>
              </a:rPr>
              <a:t>ps	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n	t</a:t>
            </a:r>
            <a:r>
              <a:rPr sz="2800" b="1" i="1" spc="-5" dirty="0">
                <a:latin typeface="Times New Roman"/>
                <a:cs typeface="Times New Roman"/>
              </a:rPr>
              <a:t>h</a:t>
            </a:r>
            <a:r>
              <a:rPr sz="2800" b="1" i="1" dirty="0">
                <a:latin typeface="Times New Roman"/>
                <a:cs typeface="Times New Roman"/>
              </a:rPr>
              <a:t>is	</a:t>
            </a:r>
            <a:r>
              <a:rPr sz="2800" b="1" i="1" spc="5" dirty="0">
                <a:latin typeface="Times New Roman"/>
                <a:cs typeface="Times New Roman"/>
              </a:rPr>
              <a:t>p</a:t>
            </a:r>
            <a:r>
              <a:rPr sz="2800" b="1" i="1" dirty="0">
                <a:latin typeface="Times New Roman"/>
                <a:cs typeface="Times New Roman"/>
              </a:rPr>
              <a:t>acket	t</a:t>
            </a:r>
            <a:r>
              <a:rPr sz="2800" b="1" i="1" spc="-5" dirty="0">
                <a:latin typeface="Times New Roman"/>
                <a:cs typeface="Times New Roman"/>
              </a:rPr>
              <a:t>rave</a:t>
            </a:r>
            <a:r>
              <a:rPr sz="2800" b="1" i="1" dirty="0">
                <a:latin typeface="Times New Roman"/>
                <a:cs typeface="Times New Roman"/>
              </a:rPr>
              <a:t>l	be</a:t>
            </a:r>
            <a:r>
              <a:rPr sz="2800" b="1" i="1" spc="5" dirty="0">
                <a:latin typeface="Times New Roman"/>
                <a:cs typeface="Times New Roman"/>
              </a:rPr>
              <a:t>f</a:t>
            </a:r>
            <a:r>
              <a:rPr sz="2800" b="1" i="1" dirty="0">
                <a:latin typeface="Times New Roman"/>
                <a:cs typeface="Times New Roman"/>
              </a:rPr>
              <a:t>ore	bei</a:t>
            </a:r>
            <a:r>
              <a:rPr sz="2800" b="1" i="1" spc="-5" dirty="0">
                <a:latin typeface="Times New Roman"/>
                <a:cs typeface="Times New Roman"/>
              </a:rPr>
              <a:t>ng  </a:t>
            </a:r>
            <a:r>
              <a:rPr sz="2800" b="1" i="1" dirty="0">
                <a:latin typeface="Times New Roman"/>
                <a:cs typeface="Times New Roman"/>
              </a:rPr>
              <a:t>dropped?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data</a:t>
            </a:r>
            <a:r>
              <a:rPr sz="2800" b="1" i="1" spc="-5" dirty="0">
                <a:latin typeface="Times New Roman"/>
                <a:cs typeface="Times New Roman"/>
              </a:rPr>
              <a:t> belong </a:t>
            </a:r>
            <a:r>
              <a:rPr sz="2800" b="1" i="1" dirty="0">
                <a:latin typeface="Times New Roman"/>
                <a:cs typeface="Times New Roman"/>
              </a:rPr>
              <a:t>to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what </a:t>
            </a:r>
            <a:r>
              <a:rPr sz="2800" b="1" i="1" spc="-5" dirty="0">
                <a:latin typeface="Times New Roman"/>
                <a:cs typeface="Times New Roman"/>
              </a:rPr>
              <a:t>upper-layer protocol?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130" dirty="0">
                <a:latin typeface="Times New Roman"/>
                <a:cs typeface="Times New Roman"/>
              </a:rPr>
              <a:t>Tofindthetime-to-livefield,weskip8bytes.Thetime-to- </a:t>
            </a:r>
            <a:r>
              <a:rPr sz="2800" b="1" i="1" spc="135" dirty="0">
                <a:latin typeface="Times New Roman"/>
                <a:cs typeface="Times New Roman"/>
              </a:rPr>
              <a:t> </a:t>
            </a:r>
            <a:r>
              <a:rPr sz="2800" b="1" i="1" spc="265" dirty="0">
                <a:latin typeface="Times New Roman"/>
                <a:cs typeface="Times New Roman"/>
              </a:rPr>
              <a:t>livefieldistheninthbyte,whichis01.Thismeansthe </a:t>
            </a:r>
            <a:r>
              <a:rPr sz="2800" b="1" i="1" spc="270" dirty="0">
                <a:latin typeface="Times New Roman"/>
                <a:cs typeface="Times New Roman"/>
              </a:rPr>
              <a:t> </a:t>
            </a:r>
            <a:r>
              <a:rPr sz="2800" b="1" i="1" spc="215" dirty="0">
                <a:latin typeface="Times New Roman"/>
                <a:cs typeface="Times New Roman"/>
              </a:rPr>
              <a:t>packetcantravelonlyonehop.Theprotocolfieldisthe </a:t>
            </a:r>
            <a:r>
              <a:rPr sz="2800" b="1" i="1" spc="220" dirty="0">
                <a:latin typeface="Times New Roman"/>
                <a:cs typeface="Times New Roman"/>
              </a:rPr>
              <a:t> </a:t>
            </a:r>
            <a:r>
              <a:rPr sz="2800" b="1" i="1" spc="190" dirty="0">
                <a:latin typeface="Times New Roman"/>
                <a:cs typeface="Times New Roman"/>
              </a:rPr>
              <a:t>nextbyte(02),whichmeansthatheupper-layerprotocol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345" dirty="0">
                <a:latin typeface="Times New Roman"/>
                <a:cs typeface="Times New Roman"/>
              </a:rPr>
              <a:t>isIGMP.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20.4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4916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20.9	</a:t>
            </a:r>
            <a:r>
              <a:rPr dirty="0"/>
              <a:t>Maximum</a:t>
            </a:r>
            <a:r>
              <a:rPr spc="-10" dirty="0"/>
              <a:t> </a:t>
            </a:r>
            <a:r>
              <a:rPr spc="-5" dirty="0"/>
              <a:t>transfer</a:t>
            </a:r>
            <a:r>
              <a:rPr spc="-25" dirty="0"/>
              <a:t> </a:t>
            </a:r>
            <a:r>
              <a:rPr dirty="0"/>
              <a:t>unit</a:t>
            </a:r>
            <a:r>
              <a:rPr spc="-20" dirty="0"/>
              <a:t> </a:t>
            </a:r>
            <a:r>
              <a:rPr spc="-5" dirty="0"/>
              <a:t>(MTU)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" y="2612389"/>
            <a:ext cx="7056120" cy="168075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320" y="796290"/>
            <a:ext cx="4154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sz="2400" i="0" spc="-50" dirty="0">
                <a:solidFill>
                  <a:srgbClr val="3333CC"/>
                </a:solidFill>
                <a:latin typeface="Times New Roman"/>
                <a:cs typeface="Times New Roman"/>
              </a:rPr>
              <a:t>Table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20.5	</a:t>
            </a:r>
            <a:r>
              <a:rPr spc="-5" dirty="0"/>
              <a:t>MTUs</a:t>
            </a:r>
            <a:r>
              <a:rPr spc="-1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some</a:t>
            </a:r>
            <a:r>
              <a:rPr spc="-25" dirty="0"/>
              <a:t> </a:t>
            </a:r>
            <a:r>
              <a:rPr spc="-5" dirty="0"/>
              <a:t>networks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537" y="1334957"/>
            <a:ext cx="5607208" cy="44804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459" y="796290"/>
            <a:ext cx="4774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5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20.10	</a:t>
            </a:r>
            <a:r>
              <a:rPr dirty="0"/>
              <a:t>Flags</a:t>
            </a:r>
            <a:r>
              <a:rPr spc="-5" dirty="0"/>
              <a:t> used in</a:t>
            </a:r>
            <a:r>
              <a:rPr spc="-10" dirty="0"/>
              <a:t> </a:t>
            </a:r>
            <a:r>
              <a:rPr spc="-5" dirty="0"/>
              <a:t>fragmentation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750" y="3079315"/>
            <a:ext cx="5515277" cy="6887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620" y="796290"/>
            <a:ext cx="430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93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spc="-30" dirty="0">
                <a:solidFill>
                  <a:srgbClr val="3333CC"/>
                </a:solidFill>
                <a:latin typeface="Times New Roman"/>
                <a:cs typeface="Times New Roman"/>
              </a:rPr>
              <a:t>20.11	</a:t>
            </a:r>
            <a:r>
              <a:rPr spc="-5" dirty="0"/>
              <a:t>Fragmentation</a:t>
            </a:r>
            <a:r>
              <a:rPr spc="-50" dirty="0"/>
              <a:t> </a:t>
            </a:r>
            <a:r>
              <a:rPr dirty="0"/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19" y="2170429"/>
            <a:ext cx="7729947" cy="29554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14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339090"/>
            <a:ext cx="517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20.12	</a:t>
            </a:r>
            <a:r>
              <a:rPr spc="-5" dirty="0"/>
              <a:t>Detailed</a:t>
            </a:r>
            <a:r>
              <a:rPr spc="-10" dirty="0"/>
              <a:t> </a:t>
            </a:r>
            <a:r>
              <a:rPr spc="-5" dirty="0"/>
              <a:t>fragmentation </a:t>
            </a:r>
            <a:r>
              <a:rPr dirty="0"/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9" y="1198880"/>
            <a:ext cx="6955790" cy="51173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24265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835" algn="just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packet has arrived with </a:t>
            </a:r>
            <a:r>
              <a:rPr sz="2800" b="1" i="1" dirty="0">
                <a:latin typeface="Times New Roman"/>
                <a:cs typeface="Times New Roman"/>
              </a:rPr>
              <a:t>an M bit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of 0. </a:t>
            </a:r>
            <a:r>
              <a:rPr sz="2800" b="1" i="1" spc="-5" dirty="0">
                <a:latin typeface="Times New Roman"/>
                <a:cs typeface="Times New Roman"/>
              </a:rPr>
              <a:t>Is this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 fragment, the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-5" dirty="0">
                <a:latin typeface="Times New Roman"/>
                <a:cs typeface="Times New Roman"/>
              </a:rPr>
              <a:t>fragment, </a:t>
            </a:r>
            <a:r>
              <a:rPr sz="2800" b="1" i="1" dirty="0">
                <a:latin typeface="Times New Roman"/>
                <a:cs typeface="Times New Roman"/>
              </a:rPr>
              <a:t>or a </a:t>
            </a:r>
            <a:r>
              <a:rPr sz="2800" b="1" i="1" spc="-5" dirty="0">
                <a:latin typeface="Times New Roman"/>
                <a:cs typeface="Times New Roman"/>
              </a:rPr>
              <a:t>middle fragment?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Do </a:t>
            </a:r>
            <a:r>
              <a:rPr sz="2800" b="1" i="1" spc="-5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know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packet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was fragmented?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1664" dirty="0">
                <a:latin typeface="Times New Roman"/>
                <a:cs typeface="Times New Roman"/>
              </a:rPr>
              <a:t>f</a:t>
            </a:r>
            <a:r>
              <a:rPr sz="2800" b="1" i="1" spc="-5" dirty="0">
                <a:latin typeface="Times New Roman"/>
                <a:cs typeface="Times New Roman"/>
              </a:rPr>
              <a:t>th</a:t>
            </a:r>
            <a:r>
              <a:rPr sz="2800" b="1" i="1" spc="1660" dirty="0">
                <a:latin typeface="Times New Roman"/>
                <a:cs typeface="Times New Roman"/>
              </a:rPr>
              <a:t>e</a:t>
            </a:r>
            <a:r>
              <a:rPr sz="2800" b="1" i="1" spc="310" dirty="0">
                <a:latin typeface="Times New Roman"/>
                <a:cs typeface="Times New Roman"/>
              </a:rPr>
              <a:t>M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4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1670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1675" dirty="0">
                <a:latin typeface="Times New Roman"/>
                <a:cs typeface="Times New Roman"/>
              </a:rPr>
              <a:t>s</a:t>
            </a:r>
            <a:r>
              <a:rPr sz="2800" b="1" i="1" dirty="0">
                <a:latin typeface="Times New Roman"/>
                <a:cs typeface="Times New Roman"/>
              </a:rPr>
              <a:t>0</a:t>
            </a:r>
            <a:r>
              <a:rPr sz="2800" b="1" i="1" spc="1664" dirty="0">
                <a:latin typeface="Times New Roman"/>
                <a:cs typeface="Times New Roman"/>
              </a:rPr>
              <a:t>,</a:t>
            </a:r>
            <a:r>
              <a:rPr sz="2800" b="1" i="1" spc="-5" dirty="0">
                <a:latin typeface="Times New Roman"/>
                <a:cs typeface="Times New Roman"/>
              </a:rPr>
              <a:t>i</a:t>
            </a:r>
            <a:r>
              <a:rPr sz="2800" b="1" i="1" spc="1660" dirty="0">
                <a:latin typeface="Times New Roman"/>
                <a:cs typeface="Times New Roman"/>
              </a:rPr>
              <a:t>t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-5" dirty="0">
                <a:latin typeface="Times New Roman"/>
                <a:cs typeface="Times New Roman"/>
              </a:rPr>
              <a:t>e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10" dirty="0">
                <a:latin typeface="Times New Roman"/>
                <a:cs typeface="Times New Roman"/>
              </a:rPr>
              <a:t>n</a:t>
            </a:r>
            <a:r>
              <a:rPr sz="2800" b="1" i="1" spc="1670" dirty="0">
                <a:latin typeface="Times New Roman"/>
                <a:cs typeface="Times New Roman"/>
              </a:rPr>
              <a:t>s</a:t>
            </a:r>
            <a:r>
              <a:rPr sz="2800" b="1" i="1" spc="-5" dirty="0">
                <a:latin typeface="Times New Roman"/>
                <a:cs typeface="Times New Roman"/>
              </a:rPr>
              <a:t>th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1660" dirty="0">
                <a:latin typeface="Times New Roman"/>
                <a:cs typeface="Times New Roman"/>
              </a:rPr>
              <a:t>t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60" dirty="0">
                <a:latin typeface="Times New Roman"/>
                <a:cs typeface="Times New Roman"/>
              </a:rPr>
              <a:t>r</a:t>
            </a:r>
            <a:r>
              <a:rPr sz="2800" b="1" i="1" spc="1660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60" dirty="0">
                <a:latin typeface="Times New Roman"/>
                <a:cs typeface="Times New Roman"/>
              </a:rPr>
              <a:t>r</a:t>
            </a:r>
            <a:r>
              <a:rPr sz="2800" b="1" i="1" spc="1660" dirty="0">
                <a:latin typeface="Times New Roman"/>
                <a:cs typeface="Times New Roman"/>
              </a:rPr>
              <a:t>e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1400" dirty="0">
                <a:latin typeface="Times New Roman"/>
                <a:cs typeface="Times New Roman"/>
              </a:rPr>
              <a:t>o</a:t>
            </a:r>
            <a:r>
              <a:rPr sz="2800" b="1" i="1" spc="-43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o</a:t>
            </a:r>
            <a:r>
              <a:rPr sz="2800" b="1" i="1" spc="-60" dirty="0">
                <a:latin typeface="Times New Roman"/>
                <a:cs typeface="Times New Roman"/>
              </a:rPr>
              <a:t>r</a:t>
            </a:r>
            <a:r>
              <a:rPr sz="2800" b="1" i="1" spc="1100" dirty="0">
                <a:latin typeface="Times New Roman"/>
                <a:cs typeface="Times New Roman"/>
              </a:rPr>
              <a:t>e  </a:t>
            </a:r>
            <a:r>
              <a:rPr sz="2800" b="1" i="1" spc="295" dirty="0">
                <a:latin typeface="Times New Roman"/>
                <a:cs typeface="Times New Roman"/>
              </a:rPr>
              <a:t>fragments;thefragmentisthelastone.However,we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160" dirty="0">
                <a:latin typeface="Times New Roman"/>
                <a:cs typeface="Times New Roman"/>
              </a:rPr>
              <a:t>cannotsayiftheoriginalpacketwasfragmentedornot.A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120" dirty="0">
                <a:latin typeface="Times New Roman"/>
                <a:cs typeface="Times New Roman"/>
              </a:rPr>
              <a:t>non-fragmentedpacketisconsideredthelastfragment.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20.5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55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Change</a:t>
            </a:r>
            <a:r>
              <a:rPr sz="2800" b="1" i="1" spc="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3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following</a:t>
            </a:r>
            <a:r>
              <a:rPr sz="2800" b="1" i="1" spc="4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IPv4</a:t>
            </a:r>
            <a:r>
              <a:rPr sz="2800" b="1" i="1" spc="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addresses</a:t>
            </a:r>
            <a:r>
              <a:rPr sz="2800" b="1" i="1" spc="4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from</a:t>
            </a:r>
            <a:r>
              <a:rPr sz="2800" b="1" i="1" spc="3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dotted-decimal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notation</a:t>
            </a:r>
            <a:r>
              <a:rPr sz="2800" b="1" i="1" dirty="0">
                <a:latin typeface="Times New Roman"/>
                <a:cs typeface="Times New Roman"/>
              </a:rPr>
              <a:t> to </a:t>
            </a:r>
            <a:r>
              <a:rPr sz="2800" b="1" i="1" spc="-5" dirty="0">
                <a:latin typeface="Times New Roman"/>
                <a:cs typeface="Times New Roman"/>
              </a:rPr>
              <a:t>binary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notation.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19.2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850" y="2222408"/>
            <a:ext cx="2444750" cy="8132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070" y="3310890"/>
            <a:ext cx="85261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756285" algn="l"/>
                <a:tab pos="2120900" algn="l"/>
                <a:tab pos="3109595" algn="l"/>
                <a:tab pos="4552950" algn="l"/>
                <a:tab pos="5996940" algn="l"/>
                <a:tab pos="6927850" algn="l"/>
                <a:tab pos="7563484" algn="l"/>
              </a:tabLst>
            </a:pPr>
            <a:r>
              <a:rPr sz="2800" b="1" i="1" spc="-220" dirty="0">
                <a:latin typeface="Times New Roman"/>
                <a:cs typeface="Times New Roman"/>
              </a:rPr>
              <a:t>W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rep</a:t>
            </a:r>
            <a:r>
              <a:rPr sz="2800" b="1" i="1" dirty="0">
                <a:latin typeface="Times New Roman"/>
                <a:cs typeface="Times New Roman"/>
              </a:rPr>
              <a:t>l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e	</a:t>
            </a:r>
            <a:r>
              <a:rPr sz="2800" b="1" i="1" spc="-5" dirty="0">
                <a:latin typeface="Times New Roman"/>
                <a:cs typeface="Times New Roman"/>
              </a:rPr>
              <a:t>eac</a:t>
            </a:r>
            <a:r>
              <a:rPr sz="2800" b="1" i="1" dirty="0">
                <a:latin typeface="Times New Roman"/>
                <a:cs typeface="Times New Roman"/>
              </a:rPr>
              <a:t>h	de</a:t>
            </a:r>
            <a:r>
              <a:rPr sz="2800" b="1" i="1" spc="-15" dirty="0">
                <a:latin typeface="Times New Roman"/>
                <a:cs typeface="Times New Roman"/>
              </a:rPr>
              <a:t>c</a:t>
            </a:r>
            <a:r>
              <a:rPr sz="2800" b="1" i="1" dirty="0">
                <a:latin typeface="Times New Roman"/>
                <a:cs typeface="Times New Roman"/>
              </a:rPr>
              <a:t>i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dirty="0">
                <a:latin typeface="Times New Roman"/>
                <a:cs typeface="Times New Roman"/>
              </a:rPr>
              <a:t>l	</a:t>
            </a:r>
            <a:r>
              <a:rPr sz="2800" b="1" i="1" spc="-5" dirty="0">
                <a:latin typeface="Times New Roman"/>
                <a:cs typeface="Times New Roman"/>
              </a:rPr>
              <a:t>nu</a:t>
            </a:r>
            <a:r>
              <a:rPr sz="2800" b="1" i="1" spc="-10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b</a:t>
            </a:r>
            <a:r>
              <a:rPr sz="2800" b="1" i="1" spc="-15" dirty="0">
                <a:latin typeface="Times New Roman"/>
                <a:cs typeface="Times New Roman"/>
              </a:rPr>
              <a:t>e</a:t>
            </a:r>
            <a:r>
              <a:rPr sz="2800" b="1" i="1" dirty="0">
                <a:latin typeface="Times New Roman"/>
                <a:cs typeface="Times New Roman"/>
              </a:rPr>
              <a:t>r	</a:t>
            </a:r>
            <a:r>
              <a:rPr sz="2800" b="1" i="1" spc="-10" dirty="0">
                <a:latin typeface="Times New Roman"/>
                <a:cs typeface="Times New Roman"/>
              </a:rPr>
              <a:t>w</a:t>
            </a:r>
            <a:r>
              <a:rPr sz="2800" b="1" i="1" dirty="0">
                <a:latin typeface="Times New Roman"/>
                <a:cs typeface="Times New Roman"/>
              </a:rPr>
              <a:t>ith	its	bi</a:t>
            </a:r>
            <a:r>
              <a:rPr sz="2800" b="1" i="1" spc="-5" dirty="0">
                <a:latin typeface="Times New Roman"/>
                <a:cs typeface="Times New Roman"/>
              </a:rPr>
              <a:t>n</a:t>
            </a:r>
            <a:r>
              <a:rPr sz="2800" b="1" i="1" spc="5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ry  equivalent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(see</a:t>
            </a:r>
            <a:r>
              <a:rPr sz="2800" b="1" i="1" spc="-12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Appendix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B).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386" y="4891451"/>
            <a:ext cx="7087592" cy="8059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70" y="6465738"/>
            <a:ext cx="58420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19.</a:t>
            </a:r>
            <a:fld id="{81D60167-4931-47E6-BA6A-407CBD079E47}" type="slidenum">
              <a:rPr sz="2400" dirty="0">
                <a:latin typeface="Times New Roman"/>
                <a:cs typeface="Times New Roman"/>
              </a:rPr>
              <a:t>9</a:t>
            </a:fld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76970" cy="454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5904" algn="just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packet has arrived with </a:t>
            </a:r>
            <a:r>
              <a:rPr sz="2800" b="1" i="1" dirty="0">
                <a:latin typeface="Times New Roman"/>
                <a:cs typeface="Times New Roman"/>
              </a:rPr>
              <a:t>an M bit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of 1. </a:t>
            </a:r>
            <a:r>
              <a:rPr sz="2800" b="1" i="1" spc="-5" dirty="0">
                <a:latin typeface="Times New Roman"/>
                <a:cs typeface="Times New Roman"/>
              </a:rPr>
              <a:t>Is this 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 fragment, the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-5" dirty="0">
                <a:latin typeface="Times New Roman"/>
                <a:cs typeface="Times New Roman"/>
              </a:rPr>
              <a:t>fragment, </a:t>
            </a:r>
            <a:r>
              <a:rPr sz="2800" b="1" i="1" dirty="0">
                <a:latin typeface="Times New Roman"/>
                <a:cs typeface="Times New Roman"/>
              </a:rPr>
              <a:t>or a </a:t>
            </a:r>
            <a:r>
              <a:rPr sz="2800" b="1" i="1" spc="-5" dirty="0">
                <a:latin typeface="Times New Roman"/>
                <a:cs typeface="Times New Roman"/>
              </a:rPr>
              <a:t>middle fragment?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Do </a:t>
            </a:r>
            <a:r>
              <a:rPr sz="2800" b="1" i="1" spc="-5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know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if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packet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was fragmented?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360" dirty="0">
                <a:latin typeface="Times New Roman"/>
                <a:cs typeface="Times New Roman"/>
              </a:rPr>
              <a:t>IftheM </a:t>
            </a:r>
            <a:r>
              <a:rPr sz="2800" b="1" i="1" spc="325" dirty="0">
                <a:latin typeface="Times New Roman"/>
                <a:cs typeface="Times New Roman"/>
              </a:rPr>
              <a:t>bitis1,itmeansthathereisatleastonemore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195" dirty="0">
                <a:latin typeface="Times New Roman"/>
                <a:cs typeface="Times New Roman"/>
              </a:rPr>
              <a:t>fragment.Thisfragmentcanbethefirstoneoramiddle </a:t>
            </a:r>
            <a:r>
              <a:rPr sz="2800" b="1" i="1" spc="200" dirty="0">
                <a:latin typeface="Times New Roman"/>
                <a:cs typeface="Times New Roman"/>
              </a:rPr>
              <a:t> </a:t>
            </a:r>
            <a:r>
              <a:rPr sz="2800" b="1" i="1" spc="310" dirty="0">
                <a:latin typeface="Times New Roman"/>
                <a:cs typeface="Times New Roman"/>
              </a:rPr>
              <a:t>one,butnothelastone.Wedon’tknowifitisthefirst </a:t>
            </a:r>
            <a:r>
              <a:rPr sz="2800" b="1" i="1" spc="315" dirty="0">
                <a:latin typeface="Times New Roman"/>
                <a:cs typeface="Times New Roman"/>
              </a:rPr>
              <a:t> </a:t>
            </a:r>
            <a:r>
              <a:rPr sz="2800" b="1" i="1" spc="210" dirty="0">
                <a:latin typeface="Times New Roman"/>
                <a:cs typeface="Times New Roman"/>
              </a:rPr>
              <a:t>oneoramiddleone;wenedmoreinformation(thevalue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110" dirty="0">
                <a:latin typeface="Times New Roman"/>
                <a:cs typeface="Times New Roman"/>
              </a:rPr>
              <a:t>ofthefragmentationoffset).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20.6</a:t>
            </a:r>
            <a:endParaRPr sz="3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778875" cy="369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50" algn="just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5" dirty="0">
                <a:latin typeface="Times New Roman"/>
                <a:cs typeface="Times New Roman"/>
              </a:rPr>
              <a:t>packet</a:t>
            </a:r>
            <a:r>
              <a:rPr sz="2800" b="1" i="1" dirty="0">
                <a:latin typeface="Times New Roman"/>
                <a:cs typeface="Times New Roman"/>
              </a:rPr>
              <a:t> has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arrived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</a:t>
            </a:r>
            <a:r>
              <a:rPr sz="2800" b="1" i="1" dirty="0">
                <a:latin typeface="Times New Roman"/>
                <a:cs typeface="Times New Roman"/>
              </a:rPr>
              <a:t> an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M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bit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value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1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fragmentation </a:t>
            </a:r>
            <a:r>
              <a:rPr sz="2800" b="1" i="1" spc="-15" dirty="0">
                <a:latin typeface="Times New Roman"/>
                <a:cs typeface="Times New Roman"/>
              </a:rPr>
              <a:t>offset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of 0. Is </a:t>
            </a:r>
            <a:r>
              <a:rPr sz="2800" b="1" i="1" spc="-5" dirty="0">
                <a:latin typeface="Times New Roman"/>
                <a:cs typeface="Times New Roman"/>
              </a:rPr>
              <a:t>this the first fragment,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last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fragment,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or</a:t>
            </a:r>
            <a:r>
              <a:rPr sz="2800" b="1" i="1" spc="-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-5" dirty="0">
                <a:latin typeface="Times New Roman"/>
                <a:cs typeface="Times New Roman"/>
              </a:rPr>
              <a:t> middle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fragment?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185" dirty="0">
                <a:latin typeface="Times New Roman"/>
                <a:cs typeface="Times New Roman"/>
              </a:rPr>
              <a:t>BecausetheM </a:t>
            </a:r>
            <a:r>
              <a:rPr sz="2800" b="1" i="1" spc="245" dirty="0">
                <a:latin typeface="Times New Roman"/>
                <a:cs typeface="Times New Roman"/>
              </a:rPr>
              <a:t>bitis1,itiseitherthefirstfragmentora </a:t>
            </a:r>
            <a:r>
              <a:rPr sz="2800" b="1" i="1" spc="250" dirty="0">
                <a:latin typeface="Times New Roman"/>
                <a:cs typeface="Times New Roman"/>
              </a:rPr>
              <a:t> </a:t>
            </a:r>
            <a:r>
              <a:rPr sz="2800" b="1" i="1" spc="295" dirty="0">
                <a:latin typeface="Times New Roman"/>
                <a:cs typeface="Times New Roman"/>
              </a:rPr>
              <a:t>midleone.Becausetheoffsetvalueis0,itisthefirst </a:t>
            </a:r>
            <a:r>
              <a:rPr sz="2800" b="1" i="1" spc="300" dirty="0">
                <a:latin typeface="Times New Roman"/>
                <a:cs typeface="Times New Roman"/>
              </a:rPr>
              <a:t> </a:t>
            </a:r>
            <a:r>
              <a:rPr sz="2800" b="1" i="1" spc="225" dirty="0">
                <a:latin typeface="Times New Roman"/>
                <a:cs typeface="Times New Roman"/>
              </a:rPr>
              <a:t>fragment.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20.7</a:t>
            </a:r>
            <a:endParaRPr sz="3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3605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packet has </a:t>
            </a:r>
            <a:r>
              <a:rPr sz="2800" b="1" i="1" spc="-5" dirty="0">
                <a:latin typeface="Times New Roman"/>
                <a:cs typeface="Times New Roman"/>
              </a:rPr>
              <a:t>arrived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5" dirty="0">
                <a:latin typeface="Times New Roman"/>
                <a:cs typeface="Times New Roman"/>
              </a:rPr>
              <a:t>which </a:t>
            </a:r>
            <a:r>
              <a:rPr sz="2800" b="1" i="1" dirty="0">
                <a:latin typeface="Times New Roman"/>
                <a:cs typeface="Times New Roman"/>
              </a:rPr>
              <a:t>the </a:t>
            </a:r>
            <a:r>
              <a:rPr sz="2800" b="1" i="1" spc="-15" dirty="0">
                <a:latin typeface="Times New Roman"/>
                <a:cs typeface="Times New Roman"/>
              </a:rPr>
              <a:t>offset</a:t>
            </a:r>
            <a:r>
              <a:rPr sz="2800" b="1" i="1" spc="67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is 100.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What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the number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first byte? </a:t>
            </a:r>
            <a:r>
              <a:rPr sz="2800" b="1" i="1" spc="-10" dirty="0">
                <a:latin typeface="Times New Roman"/>
                <a:cs typeface="Times New Roman"/>
              </a:rPr>
              <a:t>Do </a:t>
            </a:r>
            <a:r>
              <a:rPr sz="2800" b="1" i="1" spc="-5" dirty="0">
                <a:latin typeface="Times New Roman"/>
                <a:cs typeface="Times New Roman"/>
              </a:rPr>
              <a:t>we </a:t>
            </a:r>
            <a:r>
              <a:rPr sz="2800" b="1" i="1" dirty="0">
                <a:latin typeface="Times New Roman"/>
                <a:cs typeface="Times New Roman"/>
              </a:rPr>
              <a:t>know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-5" dirty="0">
                <a:latin typeface="Times New Roman"/>
                <a:cs typeface="Times New Roman"/>
              </a:rPr>
              <a:t>byte?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100330">
              <a:lnSpc>
                <a:spcPct val="100000"/>
              </a:lnSpc>
            </a:pPr>
            <a:r>
              <a:rPr sz="2800" b="1" i="1" spc="-140" dirty="0">
                <a:latin typeface="Times New Roman"/>
                <a:cs typeface="Times New Roman"/>
              </a:rPr>
              <a:t>To</a:t>
            </a:r>
            <a:r>
              <a:rPr sz="2800" b="1" i="1" dirty="0">
                <a:latin typeface="Times New Roman"/>
                <a:cs typeface="Times New Roman"/>
              </a:rPr>
              <a:t> find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first byte,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multiply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offset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value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by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8.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This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means that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first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 number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is</a:t>
            </a:r>
            <a:r>
              <a:rPr sz="2800" b="1" i="1" dirty="0">
                <a:latin typeface="Times New Roman"/>
                <a:cs typeface="Times New Roman"/>
              </a:rPr>
              <a:t> 800.</a:t>
            </a:r>
            <a:endParaRPr sz="2800">
              <a:latin typeface="Times New Roman"/>
              <a:cs typeface="Times New Roman"/>
            </a:endParaRPr>
          </a:p>
          <a:p>
            <a:pPr marL="12700" marR="414020">
              <a:lnSpc>
                <a:spcPct val="100000"/>
              </a:lnSpc>
            </a:pPr>
            <a:r>
              <a:rPr sz="2800" b="1" i="1" spc="-110" dirty="0">
                <a:latin typeface="Times New Roman"/>
                <a:cs typeface="Times New Roman"/>
              </a:rPr>
              <a:t>We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cannot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determine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number </a:t>
            </a:r>
            <a:r>
              <a:rPr sz="2800" b="1" i="1" dirty="0">
                <a:latin typeface="Times New Roman"/>
                <a:cs typeface="Times New Roman"/>
              </a:rPr>
              <a:t>of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last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unless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know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length.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20.8</a:t>
            </a:r>
            <a:endParaRPr sz="3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664575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050" algn="just">
              <a:lnSpc>
                <a:spcPct val="99900"/>
              </a:lnSpc>
              <a:spcBef>
                <a:spcPts val="100"/>
              </a:spcBef>
            </a:pPr>
            <a:r>
              <a:rPr sz="2800" b="1" i="1" dirty="0">
                <a:latin typeface="Times New Roman"/>
                <a:cs typeface="Times New Roman"/>
              </a:rPr>
              <a:t>A packet has </a:t>
            </a:r>
            <a:r>
              <a:rPr sz="2800" b="1" i="1" spc="-5" dirty="0">
                <a:latin typeface="Times New Roman"/>
                <a:cs typeface="Times New Roman"/>
              </a:rPr>
              <a:t>arrived </a:t>
            </a:r>
            <a:r>
              <a:rPr sz="2800" b="1" i="1" dirty="0">
                <a:latin typeface="Times New Roman"/>
                <a:cs typeface="Times New Roman"/>
              </a:rPr>
              <a:t>in </a:t>
            </a:r>
            <a:r>
              <a:rPr sz="2800" b="1" i="1" spc="-5" dirty="0">
                <a:latin typeface="Times New Roman"/>
                <a:cs typeface="Times New Roman"/>
              </a:rPr>
              <a:t>which the </a:t>
            </a:r>
            <a:r>
              <a:rPr sz="2800" b="1" i="1" spc="-15" dirty="0">
                <a:latin typeface="Times New Roman"/>
                <a:cs typeface="Times New Roman"/>
              </a:rPr>
              <a:t>offset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is 100,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value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10" dirty="0">
                <a:latin typeface="Times New Roman"/>
                <a:cs typeface="Times New Roman"/>
              </a:rPr>
              <a:t>HLEN </a:t>
            </a:r>
            <a:r>
              <a:rPr sz="2800" b="1" i="1" dirty="0">
                <a:latin typeface="Times New Roman"/>
                <a:cs typeface="Times New Roman"/>
              </a:rPr>
              <a:t>is 5, and </a:t>
            </a:r>
            <a:r>
              <a:rPr sz="2800" b="1" i="1" spc="-5" dirty="0">
                <a:latin typeface="Times New Roman"/>
                <a:cs typeface="Times New Roman"/>
              </a:rPr>
              <a:t>the value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total </a:t>
            </a:r>
            <a:r>
              <a:rPr sz="2800" b="1" i="1" spc="-5" dirty="0">
                <a:latin typeface="Times New Roman"/>
                <a:cs typeface="Times New Roman"/>
              </a:rPr>
              <a:t>length field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 100. </a:t>
            </a:r>
            <a:r>
              <a:rPr sz="2800" b="1" i="1" spc="-5" dirty="0">
                <a:latin typeface="Times New Roman"/>
                <a:cs typeface="Times New Roman"/>
              </a:rPr>
              <a:t>What </a:t>
            </a:r>
            <a:r>
              <a:rPr sz="2800" b="1" i="1" dirty="0">
                <a:latin typeface="Times New Roman"/>
                <a:cs typeface="Times New Roman"/>
              </a:rPr>
              <a:t>are </a:t>
            </a:r>
            <a:r>
              <a:rPr sz="2800" b="1" i="1" spc="-5" dirty="0">
                <a:latin typeface="Times New Roman"/>
                <a:cs typeface="Times New Roman"/>
              </a:rPr>
              <a:t>the numbers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5" dirty="0">
                <a:latin typeface="Times New Roman"/>
                <a:cs typeface="Times New Roman"/>
              </a:rPr>
              <a:t>the first byte </a:t>
            </a:r>
            <a:r>
              <a:rPr sz="2800" b="1" i="1" dirty="0">
                <a:latin typeface="Times New Roman"/>
                <a:cs typeface="Times New Roman"/>
              </a:rPr>
              <a:t>and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last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byte?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b="1" i="1" spc="220" dirty="0">
                <a:latin typeface="Times New Roman"/>
                <a:cs typeface="Times New Roman"/>
              </a:rPr>
              <a:t>Thefirstbytenumberis100×8=800.Thetotalengthis </a:t>
            </a:r>
            <a:r>
              <a:rPr sz="2800" b="1" i="1" spc="225" dirty="0">
                <a:latin typeface="Times New Roman"/>
                <a:cs typeface="Times New Roman"/>
              </a:rPr>
              <a:t> </a:t>
            </a:r>
            <a:r>
              <a:rPr sz="2800" b="1" i="1" spc="195" dirty="0">
                <a:latin typeface="Times New Roman"/>
                <a:cs typeface="Times New Roman"/>
              </a:rPr>
              <a:t>100bytes,andtheheaderlengthis20bytes(5×4),which </a:t>
            </a:r>
            <a:r>
              <a:rPr sz="2800" b="1" i="1" spc="-690" dirty="0">
                <a:latin typeface="Times New Roman"/>
                <a:cs typeface="Times New Roman"/>
              </a:rPr>
              <a:t> </a:t>
            </a:r>
            <a:r>
              <a:rPr sz="2800" b="1" i="1" spc="180" dirty="0">
                <a:latin typeface="Times New Roman"/>
                <a:cs typeface="Times New Roman"/>
              </a:rPr>
              <a:t>meansthathereare80bytesinthisdatagram.Ifthefirst </a:t>
            </a:r>
            <a:r>
              <a:rPr sz="2800" b="1" i="1" spc="185" dirty="0">
                <a:latin typeface="Times New Roman"/>
                <a:cs typeface="Times New Roman"/>
              </a:rPr>
              <a:t> </a:t>
            </a:r>
            <a:r>
              <a:rPr sz="2800" b="1" i="1" spc="204" dirty="0">
                <a:latin typeface="Times New Roman"/>
                <a:cs typeface="Times New Roman"/>
              </a:rPr>
              <a:t>bytenumberis800,thelastbytenumbermustbe879.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7930" y="34290"/>
            <a:ext cx="233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20.9</a:t>
            </a:r>
            <a:endParaRPr sz="3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70" y="1177290"/>
            <a:ext cx="852614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5" dirty="0">
                <a:latin typeface="Times New Roman"/>
                <a:cs typeface="Times New Roman"/>
              </a:rPr>
              <a:t>Figure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20.13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shows</a:t>
            </a:r>
            <a:r>
              <a:rPr sz="2800" b="1" i="1" dirty="0">
                <a:latin typeface="Times New Roman"/>
                <a:cs typeface="Times New Roman"/>
              </a:rPr>
              <a:t> an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example</a:t>
            </a:r>
            <a:r>
              <a:rPr sz="2800" b="1" i="1" dirty="0">
                <a:latin typeface="Times New Roman"/>
                <a:cs typeface="Times New Roman"/>
              </a:rPr>
              <a:t> of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</a:t>
            </a:r>
            <a:r>
              <a:rPr sz="2800" b="1" i="1" spc="705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checksum </a:t>
            </a:r>
            <a:r>
              <a:rPr sz="2800" b="1" i="1" spc="-5" dirty="0">
                <a:latin typeface="Times New Roman"/>
                <a:cs typeface="Times New Roman"/>
              </a:rPr>
              <a:t> calculation</a:t>
            </a:r>
            <a:r>
              <a:rPr sz="2800" b="1" i="1" dirty="0">
                <a:latin typeface="Times New Roman"/>
                <a:cs typeface="Times New Roman"/>
              </a:rPr>
              <a:t> for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header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without</a:t>
            </a:r>
            <a:r>
              <a:rPr sz="2800" b="1" i="1" dirty="0">
                <a:latin typeface="Times New Roman"/>
                <a:cs typeface="Times New Roman"/>
              </a:rPr>
              <a:t> options.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 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header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divided into </a:t>
            </a:r>
            <a:r>
              <a:rPr sz="2800" b="1" i="1" dirty="0">
                <a:latin typeface="Times New Roman"/>
                <a:cs typeface="Times New Roman"/>
              </a:rPr>
              <a:t>16-bit </a:t>
            </a:r>
            <a:r>
              <a:rPr sz="2800" b="1" i="1" spc="-5" dirty="0">
                <a:latin typeface="Times New Roman"/>
                <a:cs typeface="Times New Roman"/>
              </a:rPr>
              <a:t>sections. All the sections are </a:t>
            </a:r>
            <a:r>
              <a:rPr sz="2800" b="1" i="1" dirty="0">
                <a:latin typeface="Times New Roman"/>
                <a:cs typeface="Times New Roman"/>
              </a:rPr>
              <a:t> added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and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sum</a:t>
            </a:r>
            <a:r>
              <a:rPr sz="2800" b="1" i="1" dirty="0">
                <a:latin typeface="Times New Roman"/>
                <a:cs typeface="Times New Roman"/>
              </a:rPr>
              <a:t> is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complemented.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result</a:t>
            </a:r>
            <a:r>
              <a:rPr sz="2800" b="1" i="1" spc="69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inserted</a:t>
            </a:r>
            <a:r>
              <a:rPr sz="2800" b="1" i="1" spc="-1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in</a:t>
            </a:r>
            <a:r>
              <a:rPr sz="2800" b="1" i="1" spc="-5" dirty="0">
                <a:latin typeface="Times New Roman"/>
                <a:cs typeface="Times New Roman"/>
              </a:rPr>
              <a:t> 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checksum</a:t>
            </a:r>
            <a:r>
              <a:rPr sz="2800" b="1" i="1" spc="-2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field.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6660" y="34290"/>
            <a:ext cx="2538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Example</a:t>
            </a:r>
            <a:r>
              <a:rPr sz="3200" spc="-6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20.10</a:t>
            </a:r>
            <a:endParaRPr sz="3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90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920" y="415290"/>
            <a:ext cx="618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20.13	</a:t>
            </a:r>
            <a:r>
              <a:rPr dirty="0"/>
              <a:t>Example</a:t>
            </a:r>
            <a:r>
              <a:rPr spc="-5" dirty="0"/>
              <a:t> </a:t>
            </a:r>
            <a:r>
              <a:rPr dirty="0"/>
              <a:t>of </a:t>
            </a:r>
            <a:r>
              <a:rPr spc="-5" dirty="0"/>
              <a:t>checksum</a:t>
            </a:r>
            <a:r>
              <a:rPr spc="5" dirty="0"/>
              <a:t> </a:t>
            </a:r>
            <a:r>
              <a:rPr spc="-5" dirty="0"/>
              <a:t>calculation</a:t>
            </a:r>
            <a:r>
              <a:rPr dirty="0"/>
              <a:t> in</a:t>
            </a:r>
            <a:r>
              <a:rPr spc="-10" dirty="0"/>
              <a:t> </a:t>
            </a:r>
            <a:r>
              <a:rPr dirty="0"/>
              <a:t>IPv4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324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5789" y="1334769"/>
            <a:ext cx="4525010" cy="471105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20.36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620" y="796290"/>
            <a:ext cx="482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20.14	</a:t>
            </a:r>
            <a:r>
              <a:rPr spc="-25" dirty="0"/>
              <a:t>Taxonomy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options</a:t>
            </a:r>
            <a:r>
              <a:rPr spc="-2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spc="-5" dirty="0"/>
              <a:t>IPv4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05000"/>
            <a:ext cx="7330440" cy="35775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20.37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72" y="0"/>
            <a:ext cx="9153525" cy="1381125"/>
            <a:chOff x="-4672" y="0"/>
            <a:chExt cx="9153525" cy="13811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9144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0" y="1371600"/>
                  </a:lnTo>
                  <a:lnTo>
                    <a:pt x="9144000" y="13716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1371600"/>
            </a:xfrm>
            <a:custGeom>
              <a:avLst/>
              <a:gdLst/>
              <a:ahLst/>
              <a:cxnLst/>
              <a:rect l="l" t="t" r="r" b="b"/>
              <a:pathLst>
                <a:path w="9144000" h="1371600">
                  <a:moveTo>
                    <a:pt x="4572000" y="1371600"/>
                  </a:moveTo>
                  <a:lnTo>
                    <a:pt x="0" y="13716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371600"/>
                  </a:lnTo>
                  <a:lnTo>
                    <a:pt x="45720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529" y="440690"/>
            <a:ext cx="2095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395" dirty="0">
                <a:latin typeface="Times New Roman"/>
                <a:cs typeface="Times New Roman"/>
              </a:rPr>
              <a:t>20-3</a:t>
            </a:r>
            <a:r>
              <a:rPr sz="3200" i="0" spc="-70" dirty="0">
                <a:latin typeface="Times New Roman"/>
                <a:cs typeface="Times New Roman"/>
              </a:rPr>
              <a:t> </a:t>
            </a:r>
            <a:r>
              <a:rPr sz="3200" i="0" spc="400" dirty="0">
                <a:latin typeface="Times New Roman"/>
                <a:cs typeface="Times New Roman"/>
              </a:rPr>
              <a:t>IPv6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020" y="4880609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8600" y="1634490"/>
            <a:ext cx="8068309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latin typeface="Times New Roman"/>
                <a:cs typeface="Times New Roman"/>
              </a:rPr>
              <a:t>The</a:t>
            </a:r>
            <a:r>
              <a:rPr sz="2800" b="1" i="1" spc="-5" dirty="0">
                <a:latin typeface="Times New Roman"/>
                <a:cs typeface="Times New Roman"/>
              </a:rPr>
              <a:t> network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layer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protocol</a:t>
            </a:r>
            <a:r>
              <a:rPr sz="2800" b="1" i="1" dirty="0">
                <a:latin typeface="Times New Roman"/>
                <a:cs typeface="Times New Roman"/>
              </a:rPr>
              <a:t> in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TCP/IP </a:t>
            </a:r>
            <a:r>
              <a:rPr sz="2800" b="1" i="1" dirty="0">
                <a:latin typeface="Times New Roman"/>
                <a:cs typeface="Times New Roman"/>
              </a:rPr>
              <a:t>protocol 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suite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currently IPv4. Although </a:t>
            </a:r>
            <a:r>
              <a:rPr sz="2800" b="1" i="1" spc="-10" dirty="0">
                <a:latin typeface="Times New Roman"/>
                <a:cs typeface="Times New Roman"/>
              </a:rPr>
              <a:t>IPv4 </a:t>
            </a:r>
            <a:r>
              <a:rPr sz="2800" b="1" i="1" dirty="0">
                <a:latin typeface="Times New Roman"/>
                <a:cs typeface="Times New Roman"/>
              </a:rPr>
              <a:t>is </a:t>
            </a:r>
            <a:r>
              <a:rPr sz="2800" b="1" i="1" spc="-5" dirty="0">
                <a:latin typeface="Times New Roman"/>
                <a:cs typeface="Times New Roman"/>
              </a:rPr>
              <a:t>well designed,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data </a:t>
            </a:r>
            <a:r>
              <a:rPr sz="2800" b="1" i="1" spc="-5" dirty="0">
                <a:latin typeface="Times New Roman"/>
                <a:cs typeface="Times New Roman"/>
              </a:rPr>
              <a:t>communication has evolved since </a:t>
            </a:r>
            <a:r>
              <a:rPr sz="2800" b="1" i="1" dirty="0">
                <a:latin typeface="Times New Roman"/>
                <a:cs typeface="Times New Roman"/>
              </a:rPr>
              <a:t>the </a:t>
            </a:r>
            <a:r>
              <a:rPr sz="2800" b="1" i="1" spc="-5" dirty="0">
                <a:latin typeface="Times New Roman"/>
                <a:cs typeface="Times New Roman"/>
              </a:rPr>
              <a:t>inception </a:t>
            </a:r>
            <a:r>
              <a:rPr sz="2800" b="1" i="1" dirty="0">
                <a:latin typeface="Times New Roman"/>
                <a:cs typeface="Times New Roman"/>
              </a:rPr>
              <a:t>of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</a:t>
            </a:r>
            <a:r>
              <a:rPr sz="2800" b="1" i="1" dirty="0">
                <a:latin typeface="Times New Roman"/>
                <a:cs typeface="Times New Roman"/>
              </a:rPr>
              <a:t> in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the</a:t>
            </a:r>
            <a:r>
              <a:rPr sz="2800" b="1" i="1" dirty="0">
                <a:latin typeface="Times New Roman"/>
                <a:cs typeface="Times New Roman"/>
              </a:rPr>
              <a:t> 1970s.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IPv4</a:t>
            </a:r>
            <a:r>
              <a:rPr sz="2800" b="1" i="1" dirty="0">
                <a:latin typeface="Times New Roman"/>
                <a:cs typeface="Times New Roman"/>
              </a:rPr>
              <a:t> has</a:t>
            </a:r>
            <a:r>
              <a:rPr sz="2800" b="1" i="1" spc="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some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deficiencies</a:t>
            </a:r>
            <a:r>
              <a:rPr sz="2800" b="1" i="1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that </a:t>
            </a:r>
            <a:r>
              <a:rPr sz="2800" b="1" i="1" spc="-68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make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it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unsuitable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for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the</a:t>
            </a:r>
            <a:r>
              <a:rPr sz="2800" b="1" i="1" spc="-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fast-growing Internet.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1935"/>
              </a:spcBef>
            </a:pPr>
            <a:r>
              <a:rPr sz="2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discussed </a:t>
            </a:r>
            <a:r>
              <a:rPr sz="2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2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section:</a:t>
            </a:r>
            <a:endParaRPr sz="2800">
              <a:latin typeface="Times New Roman"/>
              <a:cs typeface="Times New Roman"/>
            </a:endParaRPr>
          </a:p>
          <a:p>
            <a:pPr marL="12700" marR="5601970">
              <a:lnSpc>
                <a:spcPct val="100000"/>
              </a:lnSpc>
              <a:spcBef>
                <a:spcPts val="390"/>
              </a:spcBef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Advantages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Packet Format </a:t>
            </a:r>
            <a:r>
              <a:rPr sz="24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Extension</a:t>
            </a:r>
            <a:r>
              <a:rPr sz="2400" b="1" spc="-5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Headers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1779" y="4865370"/>
            <a:ext cx="4649470" cy="0"/>
          </a:xfrm>
          <a:custGeom>
            <a:avLst/>
            <a:gdLst/>
            <a:ahLst/>
            <a:cxnLst/>
            <a:rect l="l" t="t" r="r" b="b"/>
            <a:pathLst>
              <a:path w="4649470">
                <a:moveTo>
                  <a:pt x="0" y="0"/>
                </a:moveTo>
                <a:lnTo>
                  <a:pt x="464947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20.38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33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3716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50" y="796290"/>
            <a:ext cx="549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 20.15	</a:t>
            </a:r>
            <a:r>
              <a:rPr spc="-5" dirty="0"/>
              <a:t>IPv6</a:t>
            </a:r>
            <a:r>
              <a:rPr spc="-15" dirty="0"/>
              <a:t> </a:t>
            </a:r>
            <a:r>
              <a:rPr dirty="0"/>
              <a:t>datagram</a:t>
            </a:r>
            <a:r>
              <a:rPr spc="-15" dirty="0"/>
              <a:t> </a:t>
            </a:r>
            <a:r>
              <a:rPr dirty="0"/>
              <a:t>header</a:t>
            </a:r>
            <a:r>
              <a:rPr spc="-25" dirty="0"/>
              <a:t> </a:t>
            </a:r>
            <a:r>
              <a:rPr dirty="0"/>
              <a:t>and payload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312036"/>
            <a:ext cx="7440930" cy="257111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20.39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62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9144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" y="339090"/>
            <a:ext cx="482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3714" algn="l"/>
              </a:tabLst>
            </a:pPr>
            <a:r>
              <a:rPr sz="2400" i="0" spc="-10" dirty="0">
                <a:solidFill>
                  <a:srgbClr val="3333CC"/>
                </a:solidFill>
                <a:latin typeface="Times New Roman"/>
                <a:cs typeface="Times New Roman"/>
              </a:rPr>
              <a:t>Figure</a:t>
            </a:r>
            <a:r>
              <a:rPr sz="2400" i="0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i="0" dirty="0">
                <a:solidFill>
                  <a:srgbClr val="3333CC"/>
                </a:solidFill>
                <a:latin typeface="Times New Roman"/>
                <a:cs typeface="Times New Roman"/>
              </a:rPr>
              <a:t>20.16	</a:t>
            </a:r>
            <a:r>
              <a:rPr dirty="0"/>
              <a:t>Format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an</a:t>
            </a:r>
            <a:r>
              <a:rPr spc="-15" dirty="0"/>
              <a:t> </a:t>
            </a:r>
            <a:r>
              <a:rPr spc="-5" dirty="0"/>
              <a:t>IPv6</a:t>
            </a:r>
            <a:r>
              <a:rPr spc="-10" dirty="0"/>
              <a:t> </a:t>
            </a:r>
            <a:r>
              <a:rPr dirty="0"/>
              <a:t>datagram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400800"/>
            <a:ext cx="8763000" cy="0"/>
          </a:xfrm>
          <a:custGeom>
            <a:avLst/>
            <a:gdLst/>
            <a:ahLst/>
            <a:cxnLst/>
            <a:rect l="l" t="t" r="r" b="b"/>
            <a:pathLst>
              <a:path w="8763000">
                <a:moveTo>
                  <a:pt x="0" y="0"/>
                </a:moveTo>
                <a:lnTo>
                  <a:pt x="8763000" y="0"/>
                </a:lnTo>
              </a:path>
            </a:pathLst>
          </a:custGeom>
          <a:ln w="7619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023" y="1302168"/>
            <a:ext cx="6297376" cy="47938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/>
              <a:t>20.40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24736</TotalTime>
  <Words>4704</Words>
  <Application>Microsoft Office PowerPoint</Application>
  <PresentationFormat>On-screen Show (4:3)</PresentationFormat>
  <Paragraphs>810</Paragraphs>
  <Slides>249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0" baseType="lpstr">
      <vt:lpstr>Office Theme</vt:lpstr>
      <vt:lpstr>PowerPoint Presentation</vt:lpstr>
      <vt:lpstr>19-1 IPv4ADDRESSES</vt:lpstr>
      <vt:lpstr>PowerPoint Presentation</vt:lpstr>
      <vt:lpstr>PowerPoint Presentation</vt:lpstr>
      <vt:lpstr>Note</vt:lpstr>
      <vt:lpstr>Figure 19.1 Dotted-decimal notation and binary notation for an IPv4 address</vt:lpstr>
      <vt:lpstr>PowerPoint Presentation</vt:lpstr>
      <vt:lpstr>Example 19.1</vt:lpstr>
      <vt:lpstr>Example 19.2</vt:lpstr>
      <vt:lpstr>Example 19.3</vt:lpstr>
      <vt:lpstr>PowerPoint Presentation</vt:lpstr>
      <vt:lpstr>Figure 19.2 Finding the classes in binary and dotted-decimal notation</vt:lpstr>
      <vt:lpstr>Example 19.4</vt:lpstr>
      <vt:lpstr>Table 19.1 Number of blocks and block size in classful IPv4 addressing</vt:lpstr>
      <vt:lpstr>PowerPoint Presentation</vt:lpstr>
      <vt:lpstr>Table 19.2 Default masks for classful addressing</vt:lpstr>
      <vt:lpstr>PowerPoint Presentation</vt:lpstr>
      <vt:lpstr>Example 19.5</vt:lpstr>
      <vt:lpstr>Figure 19.3 A block of 16 addresses granted to a small organization</vt:lpstr>
      <vt:lpstr>Note</vt:lpstr>
      <vt:lpstr>Note</vt:lpstr>
      <vt:lpstr>Example 19.6</vt:lpstr>
      <vt:lpstr>Note</vt:lpstr>
      <vt:lpstr>Example 19.7</vt:lpstr>
      <vt:lpstr>Note</vt:lpstr>
      <vt:lpstr>Example 19.8</vt:lpstr>
      <vt:lpstr>Example 19.9</vt:lpstr>
      <vt:lpstr>Example 19.9 (continued)</vt:lpstr>
      <vt:lpstr>Example 19.9 (continued)</vt:lpstr>
      <vt:lpstr>Example 19.9 (continued)</vt:lpstr>
      <vt:lpstr>Figure 19.4 A network configuration for the block 205.16.37.32/28</vt:lpstr>
      <vt:lpstr>Note</vt:lpstr>
      <vt:lpstr>Figure 19.5 Two levels of hierarchy in an IPv4 address</vt:lpstr>
      <vt:lpstr>Figure 19.6 A frame in a character-oriented protocol</vt:lpstr>
      <vt:lpstr>Note</vt:lpstr>
      <vt:lpstr>Figure 19.7 Configuration and addresses in a subnetted network</vt:lpstr>
      <vt:lpstr>Figure 19.8 Three-level hierarchy in an IPv4 address</vt:lpstr>
      <vt:lpstr>Example 19.10</vt:lpstr>
      <vt:lpstr>Example 19.10 (continued)</vt:lpstr>
      <vt:lpstr>Example 19.10 (continued)</vt:lpstr>
      <vt:lpstr>Example 19.10 (continued)</vt:lpstr>
      <vt:lpstr>Figure 19.9 An example of address allocation and distribution by an ISP</vt:lpstr>
      <vt:lpstr>Table 19.3 Addresses for private networks</vt:lpstr>
      <vt:lpstr>Figure 19.10 A NAT implementation</vt:lpstr>
      <vt:lpstr>Figure 19.11 Addresses in a NAT</vt:lpstr>
      <vt:lpstr>Figure 19.12 NAT address translation</vt:lpstr>
      <vt:lpstr>Table 19.4 Five-column translation table</vt:lpstr>
      <vt:lpstr>Figure 19.13 An ISP and NAT</vt:lpstr>
      <vt:lpstr>19-2 IPv6ADDRESSES</vt:lpstr>
      <vt:lpstr>PowerPoint Presentation</vt:lpstr>
      <vt:lpstr>Figure 19.14 IPv6 address in binary and hexadecimal colon notation</vt:lpstr>
      <vt:lpstr>Figure 19.15 Abbreviated IPv6 addresses</vt:lpstr>
      <vt:lpstr>Example 19.11</vt:lpstr>
      <vt:lpstr>Table 19.5 Type prefixes for IPv6 addresses</vt:lpstr>
      <vt:lpstr>Table 19.5 Type prefixes for IPv6 addresses (continued)</vt:lpstr>
      <vt:lpstr>Figure 19.16 Prefixes for provider-based unicast address</vt:lpstr>
      <vt:lpstr>Figure 19.17 Multicast address in IPv6</vt:lpstr>
      <vt:lpstr>Figure 19.18</vt:lpstr>
      <vt:lpstr>Figure 19.19 Local addresses in IPv6</vt:lpstr>
      <vt:lpstr>PowerPoint Presentation</vt:lpstr>
      <vt:lpstr>20-1 INTERNETWORKING</vt:lpstr>
      <vt:lpstr>Figure 20.1 Links between two hosts</vt:lpstr>
      <vt:lpstr>Figure 20.2 Network layer in an internetwork</vt:lpstr>
      <vt:lpstr>Figure 20.3 Network layer at the source, router, and destination</vt:lpstr>
      <vt:lpstr>Figure 20.3 Network layer at the source, router, and destination (continued)</vt:lpstr>
      <vt:lpstr>PowerPoint Presentation</vt:lpstr>
      <vt:lpstr>PowerPoint Presentation</vt:lpstr>
      <vt:lpstr>20-2 IPv4</vt:lpstr>
      <vt:lpstr>Figure 20.4 Position of IPv4 in TCP/IP protocol suite</vt:lpstr>
      <vt:lpstr>Figure 20.5 IPv4 datagram format</vt:lpstr>
      <vt:lpstr>Figure 20.6 Service type or differentiated services</vt:lpstr>
      <vt:lpstr>PowerPoint Presentation</vt:lpstr>
      <vt:lpstr>Table 20.1 Types of service</vt:lpstr>
      <vt:lpstr>Table 20.2 Default types of service</vt:lpstr>
      <vt:lpstr>Table 20.3 Values for codepoints</vt:lpstr>
      <vt:lpstr>PowerPoint Presentation</vt:lpstr>
      <vt:lpstr>Figure 20.7 Encapsulation of a small datagram in an Ethernet frame</vt:lpstr>
      <vt:lpstr>Figure 20.8 Protocol field and encapsulated data</vt:lpstr>
      <vt:lpstr>Table 20.4 Protocol values</vt:lpstr>
      <vt:lpstr>Example 20.1</vt:lpstr>
      <vt:lpstr>Example 20.2</vt:lpstr>
      <vt:lpstr>Example 20.3</vt:lpstr>
      <vt:lpstr>Example 20.4</vt:lpstr>
      <vt:lpstr>Figure 20.9 Maximum transfer unit (MTU)</vt:lpstr>
      <vt:lpstr>Table 20.5 MTUs for some networks</vt:lpstr>
      <vt:lpstr>Figure 20.10 Flags used in fragmentation</vt:lpstr>
      <vt:lpstr>Figure 20.11 Fragmentation example</vt:lpstr>
      <vt:lpstr>Figure 20.12 Detailed fragmentation example</vt:lpstr>
      <vt:lpstr>Example 20.5</vt:lpstr>
      <vt:lpstr>Example 20.6</vt:lpstr>
      <vt:lpstr>Example 20.7</vt:lpstr>
      <vt:lpstr>Example 20.8</vt:lpstr>
      <vt:lpstr>Example 20.9</vt:lpstr>
      <vt:lpstr>Example 20.10</vt:lpstr>
      <vt:lpstr>Figure 20.13 Example of checksum calculation in IPv4</vt:lpstr>
      <vt:lpstr>Figure 20.14 Taxonomy of options in IPv4</vt:lpstr>
      <vt:lpstr>20-3 IPv6</vt:lpstr>
      <vt:lpstr>Figure 20.15 IPv6 datagram header and payload</vt:lpstr>
      <vt:lpstr>Figure 20.16 Format of an IPv6 datagram</vt:lpstr>
      <vt:lpstr>Table 20.6 Next header codes for IPv6</vt:lpstr>
      <vt:lpstr>Table 20.7 Priorities for congestion-controlled traffic</vt:lpstr>
      <vt:lpstr>Table 20.8 Priorities for noncongestion-controlled traffic</vt:lpstr>
      <vt:lpstr>Table 20.9 Comparison between IPv4 and IPv6 packet headers</vt:lpstr>
      <vt:lpstr>Figure 20.17 Extension header types</vt:lpstr>
      <vt:lpstr>Table 20.10 Comparison between IPv4 options and IPv6 extension headers</vt:lpstr>
      <vt:lpstr>20-4 TRANSITIONFROM IPv4TOIPv6</vt:lpstr>
      <vt:lpstr>Figure 20.18 Three transition strategies</vt:lpstr>
      <vt:lpstr>Figure 20.19 Dual stack</vt:lpstr>
      <vt:lpstr>Figure 20.20 Tunneling strategy</vt:lpstr>
      <vt:lpstr>Figure 20.21 Header translation strategy</vt:lpstr>
      <vt:lpstr>Table 20.11 Header translation</vt:lpstr>
      <vt:lpstr>Chapter 21</vt:lpstr>
      <vt:lpstr>21-1 ADDRESSMAPPING</vt:lpstr>
      <vt:lpstr>Figure 21.1 ARP operation</vt:lpstr>
      <vt:lpstr>Figure 21.2 ARP packet</vt:lpstr>
      <vt:lpstr>Figure 21.3 Encapsulation of ARP packet</vt:lpstr>
      <vt:lpstr>Figure 21.4 Four cases using ARP</vt:lpstr>
      <vt:lpstr>PowerPoint Presentation</vt:lpstr>
      <vt:lpstr>Example 21.1</vt:lpstr>
      <vt:lpstr>Figure 21.5 Example 21.1, an ARP request and reply</vt:lpstr>
      <vt:lpstr>Figure 21.6 Proxy ARP</vt:lpstr>
      <vt:lpstr>Figure 21.7 BOOTP client and server on the same and different networks</vt:lpstr>
      <vt:lpstr>PowerPoint Presentation</vt:lpstr>
      <vt:lpstr>21-2 ICMP</vt:lpstr>
      <vt:lpstr>Figure 21.8 General format of ICMP messages</vt:lpstr>
      <vt:lpstr>PowerPoint Presentation</vt:lpstr>
      <vt:lpstr>Figure 21.9 Error-reporting messages</vt:lpstr>
      <vt:lpstr>Note</vt:lpstr>
      <vt:lpstr>Figure 21.10 Contents of data field for the error messages</vt:lpstr>
      <vt:lpstr>Figure 21.11 Redirection concept</vt:lpstr>
      <vt:lpstr>Figure 21.12 Query messages</vt:lpstr>
      <vt:lpstr>Figure 21.13 Encapsulation of ICMP query messages</vt:lpstr>
      <vt:lpstr>Example 21.2</vt:lpstr>
      <vt:lpstr>Figure 21.14 Example of checksum calculation</vt:lpstr>
      <vt:lpstr>Example 21.3</vt:lpstr>
      <vt:lpstr>Example 21.3 (continued)</vt:lpstr>
      <vt:lpstr>Figure 21.15 The traceroute program operation</vt:lpstr>
      <vt:lpstr>Example 21.4</vt:lpstr>
      <vt:lpstr>Example 21.4 (continued)</vt:lpstr>
      <vt:lpstr>Example 21.5</vt:lpstr>
      <vt:lpstr>Example 21.5 (continued)</vt:lpstr>
      <vt:lpstr>21-3 IGMP</vt:lpstr>
      <vt:lpstr>Figure 21.16 IGMP message types</vt:lpstr>
      <vt:lpstr>Figure 21.17 IGMP message format</vt:lpstr>
      <vt:lpstr>Table 21.1 IGMP type field</vt:lpstr>
      <vt:lpstr>Figure 21.18 IGMP operation</vt:lpstr>
      <vt:lpstr>PowerPoint Presentation</vt:lpstr>
      <vt:lpstr>PowerPoint Presentation</vt:lpstr>
      <vt:lpstr>Example 21.6</vt:lpstr>
      <vt:lpstr>Example 21.6 (continued)</vt:lpstr>
      <vt:lpstr>Figure 21.19 Example 21.6</vt:lpstr>
      <vt:lpstr>Figure 21.20 Encapsulation of IGMP packet</vt:lpstr>
      <vt:lpstr>PowerPoint Presentation</vt:lpstr>
      <vt:lpstr>Table 21.2 Destination IP addresses</vt:lpstr>
      <vt:lpstr>Figure 21.21 Mapping class D to Ethernet physical address</vt:lpstr>
      <vt:lpstr>Note</vt:lpstr>
      <vt:lpstr>Example 21.7</vt:lpstr>
      <vt:lpstr>PowerPoint Presentation</vt:lpstr>
      <vt:lpstr>Example 21.8</vt:lpstr>
      <vt:lpstr>Figure 21.22 Tunneling</vt:lpstr>
      <vt:lpstr>Example 21.9</vt:lpstr>
      <vt:lpstr>Example 21.9 (continued)</vt:lpstr>
      <vt:lpstr>21-4 ICMPv6</vt:lpstr>
      <vt:lpstr>Figure 21.23 Comparison of network layers in version 4 and version 6</vt:lpstr>
      <vt:lpstr>Table 21.3 Comparison of error-reporting messages in ICMPv4 and ICMPv6</vt:lpstr>
      <vt:lpstr>Table 21.4 Comparison of query messages in ICMPv4 and ICMPv6</vt:lpstr>
      <vt:lpstr>PowerPoint Presentation</vt:lpstr>
      <vt:lpstr>22-1 DELIVERY</vt:lpstr>
      <vt:lpstr>Figure 22.1 Direct and indirect delivery</vt:lpstr>
      <vt:lpstr>22-2 FORWARDING</vt:lpstr>
      <vt:lpstr>Figure 22.2 Route method versus next-hop method</vt:lpstr>
      <vt:lpstr>Figure 22.3 Host-specific versus network-specific method</vt:lpstr>
      <vt:lpstr>Figure 22.4 Default method</vt:lpstr>
      <vt:lpstr>Figure 22.5 Simplified forwarding module in classless address</vt:lpstr>
      <vt:lpstr>PowerPoint Presentation</vt:lpstr>
      <vt:lpstr>Example 22.1</vt:lpstr>
      <vt:lpstr>Figure 22.6 Configuration for Example 22.1</vt:lpstr>
      <vt:lpstr>Table 22.1 Routing table for router R1 in Figure 22.6</vt:lpstr>
      <vt:lpstr>Example 22.2</vt:lpstr>
      <vt:lpstr>Example 22.3</vt:lpstr>
      <vt:lpstr>Example 22.3 (continued)</vt:lpstr>
      <vt:lpstr>Example 22.4</vt:lpstr>
      <vt:lpstr>Figure 22.7 Address aggregation</vt:lpstr>
      <vt:lpstr>Figure 22.8 Longest mask matching</vt:lpstr>
      <vt:lpstr>Example 22.5</vt:lpstr>
      <vt:lpstr>Example 22.5 (continued)</vt:lpstr>
      <vt:lpstr>Figure 22.9 Hierarchical routing with ISPs</vt:lpstr>
      <vt:lpstr>Figure 22.10 Common fields in a routing table</vt:lpstr>
      <vt:lpstr>Example 22.6</vt:lpstr>
      <vt:lpstr>Example 22.6 (continued)</vt:lpstr>
      <vt:lpstr>PowerPoint Presentation</vt:lpstr>
      <vt:lpstr>Figure 22.11 Configuration of the server for Example 22.6</vt:lpstr>
      <vt:lpstr>22-3 UNICASTROUTINGPROTOCOLS</vt:lpstr>
      <vt:lpstr>Figure 22.12 Autonomous systems</vt:lpstr>
      <vt:lpstr>Figure 22.13 Popular routing protocols</vt:lpstr>
      <vt:lpstr>Figure 22.14 Distance vector routing tables</vt:lpstr>
      <vt:lpstr>Figure 22.15 Initialization of tables in distance vector routing</vt:lpstr>
      <vt:lpstr>Note</vt:lpstr>
      <vt:lpstr>Figure 22.16 Updating in distance vector routing</vt:lpstr>
      <vt:lpstr>Figure 22.17 Two-node instability</vt:lpstr>
      <vt:lpstr>Figure 22.18 Three-node instability</vt:lpstr>
      <vt:lpstr>Figure 22.19 Example of a domain using RIP</vt:lpstr>
      <vt:lpstr>Figure 22.20 Concept of link state routing</vt:lpstr>
      <vt:lpstr>Figure 22.21 Link state knowledge</vt:lpstr>
      <vt:lpstr>Figure 22.22 Dijkstra algorithm</vt:lpstr>
      <vt:lpstr>Figure 22.23 Example of formation of shortest path tree</vt:lpstr>
      <vt:lpstr>Table 22.2 Routing table for node A</vt:lpstr>
      <vt:lpstr>Figure 22.24 Areas in an autonomous system</vt:lpstr>
      <vt:lpstr>Figure 22.25 Types of links</vt:lpstr>
      <vt:lpstr>Figure 22.26 Point-to-point link</vt:lpstr>
      <vt:lpstr>Figure 22.27 Transient link</vt:lpstr>
      <vt:lpstr>Figure 22.28 Stub link</vt:lpstr>
      <vt:lpstr>Figure 22.29 Example of an AS and its graphical representation in OSPF</vt:lpstr>
      <vt:lpstr>Figure 22.30 Initial routing tables in path vector routing</vt:lpstr>
      <vt:lpstr>Figure 22.31 Stabilized tables for three autonomous systems</vt:lpstr>
      <vt:lpstr>Figure 22.32 Internal and external BGP sessions</vt:lpstr>
      <vt:lpstr>22-4 MULTICASTROUTINGPROTOCOLS</vt:lpstr>
      <vt:lpstr>Figure 22.33 Unicasting</vt:lpstr>
      <vt:lpstr>Note</vt:lpstr>
      <vt:lpstr>Figure 22.34 Multicasting</vt:lpstr>
      <vt:lpstr>PowerPoint Presentation</vt:lpstr>
      <vt:lpstr>Figure 22.35 Multicasting versus multiple unicasting</vt:lpstr>
      <vt:lpstr>Note</vt:lpstr>
      <vt:lpstr>Note</vt:lpstr>
      <vt:lpstr>Figure 22.36 Shortest path tree in unicast routing</vt:lpstr>
      <vt:lpstr>Note</vt:lpstr>
      <vt:lpstr>Figure 22.37 Source-based tree approach</vt:lpstr>
      <vt:lpstr>PowerPoint Presentation</vt:lpstr>
      <vt:lpstr>Figure 22.38 Group-shared tree approach</vt:lpstr>
      <vt:lpstr>Note</vt:lpstr>
      <vt:lpstr>Figure 22.39 Taxonomy of common multicast protocols</vt:lpstr>
      <vt:lpstr>PowerPoint Presentation</vt:lpstr>
      <vt:lpstr>PowerPoint Presentation</vt:lpstr>
      <vt:lpstr>PowerPoint Presentation</vt:lpstr>
      <vt:lpstr>Figure 22.40 Reverse path forwarding (RPF)</vt:lpstr>
      <vt:lpstr>Figure 22.41 Problem with RPF</vt:lpstr>
      <vt:lpstr>Figure 22.42 RPF Versus RPB</vt:lpstr>
      <vt:lpstr>Note</vt:lpstr>
      <vt:lpstr>Figure 22.43 RPF, RPB, and RPM</vt:lpstr>
      <vt:lpstr>Note</vt:lpstr>
      <vt:lpstr>Figure 22.44 Group-shared tree with rendezvous router</vt:lpstr>
      <vt:lpstr>Figure 22.45 Sending a multicast packet to the rendezvous router</vt:lpstr>
      <vt:lpstr>Note</vt:lpstr>
      <vt:lpstr>PowerPoint Presentation</vt:lpstr>
      <vt:lpstr>Note</vt:lpstr>
      <vt:lpstr>PowerPoint Presentation</vt:lpstr>
      <vt:lpstr>PowerPoint Presentation</vt:lpstr>
      <vt:lpstr>Figure 22.46 Logical tunneling</vt:lpstr>
      <vt:lpstr>Figure 22.47 MBONE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MergedFile</dc:title>
  <dc:creator>Valued Gateway Client</dc:creator>
  <cp:lastModifiedBy>Rajanikanth</cp:lastModifiedBy>
  <cp:revision>4</cp:revision>
  <dcterms:created xsi:type="dcterms:W3CDTF">2023-09-27T06:55:50Z</dcterms:created>
  <dcterms:modified xsi:type="dcterms:W3CDTF">2023-11-20T08:31:35Z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2017-10-27T00:00:00Z</vt:filetime>
  </property>
  <property fmtid="{D5CDD505-2E9C-101B-9397-08002B2CF9AE}" pid="3" name="Creator">
    <vt:lpwstr>Impress</vt:lpwstr>
  </property>
  <property fmtid="{D5CDD505-2E9C-101B-9397-08002B2CF9AE}" pid="4" name="LastSaved">
    <vt:filetime>2023-09-27T00:00:00Z</vt:filetime>
  </property>
</Properties>
</file>